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1"/>
  </p:notesMasterIdLst>
  <p:handoutMasterIdLst>
    <p:handoutMasterId r:id="rId62"/>
  </p:handoutMasterIdLst>
  <p:sldIdLst>
    <p:sldId id="480" r:id="rId2"/>
    <p:sldId id="497" r:id="rId3"/>
    <p:sldId id="498" r:id="rId4"/>
    <p:sldId id="499" r:id="rId5"/>
    <p:sldId id="500" r:id="rId6"/>
    <p:sldId id="501" r:id="rId7"/>
    <p:sldId id="502" r:id="rId8"/>
    <p:sldId id="503" r:id="rId9"/>
    <p:sldId id="504" r:id="rId10"/>
    <p:sldId id="505" r:id="rId11"/>
    <p:sldId id="506" r:id="rId12"/>
    <p:sldId id="508" r:id="rId13"/>
    <p:sldId id="507" r:id="rId14"/>
    <p:sldId id="509" r:id="rId15"/>
    <p:sldId id="510" r:id="rId16"/>
    <p:sldId id="511" r:id="rId17"/>
    <p:sldId id="512" r:id="rId18"/>
    <p:sldId id="513" r:id="rId19"/>
    <p:sldId id="516" r:id="rId20"/>
    <p:sldId id="514" r:id="rId21"/>
    <p:sldId id="517" r:id="rId22"/>
    <p:sldId id="518" r:id="rId23"/>
    <p:sldId id="519" r:id="rId24"/>
    <p:sldId id="520" r:id="rId25"/>
    <p:sldId id="521" r:id="rId26"/>
    <p:sldId id="515" r:id="rId27"/>
    <p:sldId id="530" r:id="rId28"/>
    <p:sldId id="522" r:id="rId29"/>
    <p:sldId id="523" r:id="rId30"/>
    <p:sldId id="524" r:id="rId31"/>
    <p:sldId id="525" r:id="rId32"/>
    <p:sldId id="526" r:id="rId33"/>
    <p:sldId id="527" r:id="rId34"/>
    <p:sldId id="529" r:id="rId35"/>
    <p:sldId id="531" r:id="rId36"/>
    <p:sldId id="532" r:id="rId37"/>
    <p:sldId id="533" r:id="rId38"/>
    <p:sldId id="528" r:id="rId39"/>
    <p:sldId id="535" r:id="rId40"/>
    <p:sldId id="534" r:id="rId41"/>
    <p:sldId id="536" r:id="rId42"/>
    <p:sldId id="537" r:id="rId43"/>
    <p:sldId id="538" r:id="rId44"/>
    <p:sldId id="539" r:id="rId45"/>
    <p:sldId id="540" r:id="rId46"/>
    <p:sldId id="541" r:id="rId47"/>
    <p:sldId id="542" r:id="rId48"/>
    <p:sldId id="543" r:id="rId49"/>
    <p:sldId id="547" r:id="rId50"/>
    <p:sldId id="548" r:id="rId51"/>
    <p:sldId id="544" r:id="rId52"/>
    <p:sldId id="545" r:id="rId53"/>
    <p:sldId id="546" r:id="rId54"/>
    <p:sldId id="549" r:id="rId55"/>
    <p:sldId id="550" r:id="rId56"/>
    <p:sldId id="553" r:id="rId57"/>
    <p:sldId id="554" r:id="rId58"/>
    <p:sldId id="551" r:id="rId59"/>
    <p:sldId id="552" r:id="rId60"/>
  </p:sldIdLst>
  <p:sldSz cx="9144000" cy="6858000" type="screen4x3"/>
  <p:notesSz cx="6888163" cy="10018713"/>
  <p:defaultTextStyle>
    <a:defPPr>
      <a:defRPr lang="en-GB"/>
    </a:defPPr>
    <a:lvl1pPr algn="l" rtl="0" fontAlgn="base">
      <a:spcBef>
        <a:spcPct val="0"/>
      </a:spcBef>
      <a:spcAft>
        <a:spcPct val="0"/>
      </a:spcAft>
      <a:defRPr sz="2200" kern="1200">
        <a:solidFill>
          <a:schemeClr val="tx1"/>
        </a:solidFill>
        <a:latin typeface="Comic Sans MS" pitchFamily="66" charset="0"/>
        <a:ea typeface="+mn-ea"/>
        <a:cs typeface="+mn-cs"/>
      </a:defRPr>
    </a:lvl1pPr>
    <a:lvl2pPr marL="457200" algn="l" rtl="0" fontAlgn="base">
      <a:spcBef>
        <a:spcPct val="0"/>
      </a:spcBef>
      <a:spcAft>
        <a:spcPct val="0"/>
      </a:spcAft>
      <a:defRPr sz="2200" kern="1200">
        <a:solidFill>
          <a:schemeClr val="tx1"/>
        </a:solidFill>
        <a:latin typeface="Comic Sans MS" pitchFamily="66" charset="0"/>
        <a:ea typeface="+mn-ea"/>
        <a:cs typeface="+mn-cs"/>
      </a:defRPr>
    </a:lvl2pPr>
    <a:lvl3pPr marL="914400" algn="l" rtl="0" fontAlgn="base">
      <a:spcBef>
        <a:spcPct val="0"/>
      </a:spcBef>
      <a:spcAft>
        <a:spcPct val="0"/>
      </a:spcAft>
      <a:defRPr sz="2200" kern="1200">
        <a:solidFill>
          <a:schemeClr val="tx1"/>
        </a:solidFill>
        <a:latin typeface="Comic Sans MS" pitchFamily="66" charset="0"/>
        <a:ea typeface="+mn-ea"/>
        <a:cs typeface="+mn-cs"/>
      </a:defRPr>
    </a:lvl3pPr>
    <a:lvl4pPr marL="1371600" algn="l" rtl="0" fontAlgn="base">
      <a:spcBef>
        <a:spcPct val="0"/>
      </a:spcBef>
      <a:spcAft>
        <a:spcPct val="0"/>
      </a:spcAft>
      <a:defRPr sz="2200" kern="1200">
        <a:solidFill>
          <a:schemeClr val="tx1"/>
        </a:solidFill>
        <a:latin typeface="Comic Sans MS" pitchFamily="66" charset="0"/>
        <a:ea typeface="+mn-ea"/>
        <a:cs typeface="+mn-cs"/>
      </a:defRPr>
    </a:lvl4pPr>
    <a:lvl5pPr marL="1828800" algn="l" rtl="0" fontAlgn="base">
      <a:spcBef>
        <a:spcPct val="0"/>
      </a:spcBef>
      <a:spcAft>
        <a:spcPct val="0"/>
      </a:spcAft>
      <a:defRPr sz="2200" kern="1200">
        <a:solidFill>
          <a:schemeClr val="tx1"/>
        </a:solidFill>
        <a:latin typeface="Comic Sans MS" pitchFamily="66" charset="0"/>
        <a:ea typeface="+mn-ea"/>
        <a:cs typeface="+mn-cs"/>
      </a:defRPr>
    </a:lvl5pPr>
    <a:lvl6pPr marL="2286000" algn="l" defTabSz="914400" rtl="0" eaLnBrk="1" latinLnBrk="0" hangingPunct="1">
      <a:defRPr sz="2200" kern="1200">
        <a:solidFill>
          <a:schemeClr val="tx1"/>
        </a:solidFill>
        <a:latin typeface="Comic Sans MS" pitchFamily="66" charset="0"/>
        <a:ea typeface="+mn-ea"/>
        <a:cs typeface="+mn-cs"/>
      </a:defRPr>
    </a:lvl6pPr>
    <a:lvl7pPr marL="2743200" algn="l" defTabSz="914400" rtl="0" eaLnBrk="1" latinLnBrk="0" hangingPunct="1">
      <a:defRPr sz="2200" kern="1200">
        <a:solidFill>
          <a:schemeClr val="tx1"/>
        </a:solidFill>
        <a:latin typeface="Comic Sans MS" pitchFamily="66" charset="0"/>
        <a:ea typeface="+mn-ea"/>
        <a:cs typeface="+mn-cs"/>
      </a:defRPr>
    </a:lvl7pPr>
    <a:lvl8pPr marL="3200400" algn="l" defTabSz="914400" rtl="0" eaLnBrk="1" latinLnBrk="0" hangingPunct="1">
      <a:defRPr sz="2200" kern="1200">
        <a:solidFill>
          <a:schemeClr val="tx1"/>
        </a:solidFill>
        <a:latin typeface="Comic Sans MS" pitchFamily="66" charset="0"/>
        <a:ea typeface="+mn-ea"/>
        <a:cs typeface="+mn-cs"/>
      </a:defRPr>
    </a:lvl8pPr>
    <a:lvl9pPr marL="3657600" algn="l" defTabSz="914400" rtl="0" eaLnBrk="1" latinLnBrk="0" hangingPunct="1">
      <a:defRPr sz="2200" kern="1200">
        <a:solidFill>
          <a:schemeClr val="tx1"/>
        </a:solidFill>
        <a:latin typeface="Comic Sans MS" pitchFamily="66"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FFFFCC"/>
    <a:srgbClr val="FFFF99"/>
    <a:srgbClr val="CCCC00"/>
    <a:srgbClr val="99CC00"/>
    <a:srgbClr val="CCFF33"/>
    <a:srgbClr val="0099FF"/>
    <a:srgbClr val="0099CC"/>
    <a:srgbClr val="33CC33"/>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54" autoAdjust="0"/>
    <p:restoredTop sz="97098" autoAdjust="0"/>
  </p:normalViewPr>
  <p:slideViewPr>
    <p:cSldViewPr>
      <p:cViewPr>
        <p:scale>
          <a:sx n="66" d="100"/>
          <a:sy n="66" d="100"/>
        </p:scale>
        <p:origin x="-1866" y="-222"/>
      </p:cViewPr>
      <p:guideLst>
        <p:guide orient="horz" pos="206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1"/>
            <a:ext cx="2984870" cy="501429"/>
          </a:xfrm>
          <a:prstGeom prst="rect">
            <a:avLst/>
          </a:prstGeom>
          <a:noFill/>
          <a:ln w="9525">
            <a:noFill/>
            <a:miter lim="800000"/>
            <a:headEnd/>
            <a:tailEnd/>
          </a:ln>
          <a:effectLst/>
        </p:spPr>
        <p:txBody>
          <a:bodyPr vert="horz" wrap="square" lIns="93036" tIns="46517" rIns="93036" bIns="46517"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24579" name="Rectangle 3"/>
          <p:cNvSpPr>
            <a:spLocks noGrp="1" noChangeArrowheads="1"/>
          </p:cNvSpPr>
          <p:nvPr>
            <p:ph type="dt" sz="quarter" idx="1"/>
          </p:nvPr>
        </p:nvSpPr>
        <p:spPr bwMode="auto">
          <a:xfrm>
            <a:off x="3903293" y="1"/>
            <a:ext cx="2984870" cy="501429"/>
          </a:xfrm>
          <a:prstGeom prst="rect">
            <a:avLst/>
          </a:prstGeom>
          <a:noFill/>
          <a:ln w="9525">
            <a:noFill/>
            <a:miter lim="800000"/>
            <a:headEnd/>
            <a:tailEnd/>
          </a:ln>
          <a:effectLst/>
        </p:spPr>
        <p:txBody>
          <a:bodyPr vert="horz" wrap="square" lIns="93036" tIns="46517" rIns="93036" bIns="46517"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24580" name="Rectangle 4"/>
          <p:cNvSpPr>
            <a:spLocks noGrp="1" noChangeArrowheads="1"/>
          </p:cNvSpPr>
          <p:nvPr>
            <p:ph type="ftr" sz="quarter" idx="2"/>
          </p:nvPr>
        </p:nvSpPr>
        <p:spPr bwMode="auto">
          <a:xfrm>
            <a:off x="1" y="9517286"/>
            <a:ext cx="2984870" cy="501428"/>
          </a:xfrm>
          <a:prstGeom prst="rect">
            <a:avLst/>
          </a:prstGeom>
          <a:noFill/>
          <a:ln w="9525">
            <a:noFill/>
            <a:miter lim="800000"/>
            <a:headEnd/>
            <a:tailEnd/>
          </a:ln>
          <a:effectLst/>
        </p:spPr>
        <p:txBody>
          <a:bodyPr vert="horz" wrap="square" lIns="93036" tIns="46517" rIns="93036" bIns="46517"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24581" name="Rectangle 5"/>
          <p:cNvSpPr>
            <a:spLocks noGrp="1" noChangeArrowheads="1"/>
          </p:cNvSpPr>
          <p:nvPr>
            <p:ph type="sldNum" sz="quarter" idx="3"/>
          </p:nvPr>
        </p:nvSpPr>
        <p:spPr bwMode="auto">
          <a:xfrm>
            <a:off x="3903293" y="9517286"/>
            <a:ext cx="2984870" cy="501428"/>
          </a:xfrm>
          <a:prstGeom prst="rect">
            <a:avLst/>
          </a:prstGeom>
          <a:noFill/>
          <a:ln w="9525">
            <a:noFill/>
            <a:miter lim="800000"/>
            <a:headEnd/>
            <a:tailEnd/>
          </a:ln>
          <a:effectLst/>
        </p:spPr>
        <p:txBody>
          <a:bodyPr vert="horz" wrap="square" lIns="93036" tIns="46517" rIns="93036" bIns="46517" numCol="1" anchor="b" anchorCtr="0" compatLnSpc="1">
            <a:prstTxWarp prst="textNoShape">
              <a:avLst/>
            </a:prstTxWarp>
          </a:bodyPr>
          <a:lstStyle>
            <a:lvl1pPr algn="r">
              <a:defRPr sz="1200">
                <a:latin typeface="Times New Roman" pitchFamily="18" charset="0"/>
              </a:defRPr>
            </a:lvl1pPr>
          </a:lstStyle>
          <a:p>
            <a:pPr>
              <a:defRPr/>
            </a:pPr>
            <a:fld id="{D6C463CD-4571-4D77-A48A-722985856F92}" type="slidenum">
              <a:rPr lang="en-GB"/>
              <a:pPr>
                <a:defRPr/>
              </a:pPr>
              <a:t>‹#›</a:t>
            </a:fld>
            <a:endParaRPr lang="en-GB"/>
          </a:p>
        </p:txBody>
      </p:sp>
    </p:spTree>
    <p:extLst>
      <p:ext uri="{BB962C8B-B14F-4D97-AF65-F5344CB8AC3E}">
        <p14:creationId xmlns:p14="http://schemas.microsoft.com/office/powerpoint/2010/main" val="2914060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1" y="1"/>
            <a:ext cx="2984870" cy="473480"/>
          </a:xfrm>
          <a:prstGeom prst="rect">
            <a:avLst/>
          </a:prstGeom>
          <a:noFill/>
          <a:ln w="9525">
            <a:noFill/>
            <a:miter lim="800000"/>
            <a:headEnd/>
            <a:tailEnd/>
          </a:ln>
          <a:effectLst/>
        </p:spPr>
        <p:txBody>
          <a:bodyPr vert="horz" wrap="square" lIns="93036" tIns="46517" rIns="93036" bIns="46517" numCol="1" anchor="t" anchorCtr="0" compatLnSpc="1">
            <a:prstTxWarp prst="textNoShape">
              <a:avLst/>
            </a:prstTxWarp>
          </a:bodyPr>
          <a:lstStyle>
            <a:lvl1pPr>
              <a:defRPr sz="1200">
                <a:latin typeface="Times New Roman" pitchFamily="18" charset="0"/>
              </a:defRPr>
            </a:lvl1pPr>
          </a:lstStyle>
          <a:p>
            <a:pPr>
              <a:defRPr/>
            </a:pPr>
            <a:endParaRPr lang="en-GB"/>
          </a:p>
        </p:txBody>
      </p:sp>
      <p:sp>
        <p:nvSpPr>
          <p:cNvPr id="28675" name="Rectangle 3"/>
          <p:cNvSpPr>
            <a:spLocks noGrp="1" noChangeArrowheads="1"/>
          </p:cNvSpPr>
          <p:nvPr>
            <p:ph type="dt" idx="1"/>
          </p:nvPr>
        </p:nvSpPr>
        <p:spPr bwMode="auto">
          <a:xfrm>
            <a:off x="3903293" y="1"/>
            <a:ext cx="2984870" cy="473480"/>
          </a:xfrm>
          <a:prstGeom prst="rect">
            <a:avLst/>
          </a:prstGeom>
          <a:noFill/>
          <a:ln w="9525">
            <a:noFill/>
            <a:miter lim="800000"/>
            <a:headEnd/>
            <a:tailEnd/>
          </a:ln>
          <a:effectLst/>
        </p:spPr>
        <p:txBody>
          <a:bodyPr vert="horz" wrap="square" lIns="93036" tIns="46517" rIns="93036" bIns="46517" numCol="1" anchor="t" anchorCtr="0" compatLnSpc="1">
            <a:prstTxWarp prst="textNoShape">
              <a:avLst/>
            </a:prstTxWarp>
          </a:bodyPr>
          <a:lstStyle>
            <a:lvl1pPr algn="r">
              <a:defRPr sz="1200">
                <a:latin typeface="Times New Roman" pitchFamily="18" charset="0"/>
              </a:defRPr>
            </a:lvl1pPr>
          </a:lstStyle>
          <a:p>
            <a:pPr>
              <a:defRPr/>
            </a:pPr>
            <a:endParaRPr lang="en-GB"/>
          </a:p>
        </p:txBody>
      </p:sp>
      <p:sp>
        <p:nvSpPr>
          <p:cNvPr id="13316" name="Rectangle 4"/>
          <p:cNvSpPr>
            <a:spLocks noGrp="1" noRot="1" noChangeAspect="1" noChangeArrowheads="1" noTextEdit="1"/>
          </p:cNvSpPr>
          <p:nvPr>
            <p:ph type="sldImg" idx="2"/>
          </p:nvPr>
        </p:nvSpPr>
        <p:spPr bwMode="auto">
          <a:xfrm>
            <a:off x="973138" y="788988"/>
            <a:ext cx="4941887" cy="37084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8424" y="4734804"/>
            <a:ext cx="5051319" cy="4498064"/>
          </a:xfrm>
          <a:prstGeom prst="rect">
            <a:avLst/>
          </a:prstGeom>
          <a:noFill/>
          <a:ln w="9525">
            <a:noFill/>
            <a:miter lim="800000"/>
            <a:headEnd/>
            <a:tailEnd/>
          </a:ln>
          <a:effectLst/>
        </p:spPr>
        <p:txBody>
          <a:bodyPr vert="horz" wrap="square" lIns="93036" tIns="46517" rIns="93036" bIns="46517"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28678" name="Rectangle 6"/>
          <p:cNvSpPr>
            <a:spLocks noGrp="1" noChangeArrowheads="1"/>
          </p:cNvSpPr>
          <p:nvPr>
            <p:ph type="ftr" sz="quarter" idx="4"/>
          </p:nvPr>
        </p:nvSpPr>
        <p:spPr bwMode="auto">
          <a:xfrm>
            <a:off x="1" y="9548522"/>
            <a:ext cx="2984870" cy="473480"/>
          </a:xfrm>
          <a:prstGeom prst="rect">
            <a:avLst/>
          </a:prstGeom>
          <a:noFill/>
          <a:ln w="9525">
            <a:noFill/>
            <a:miter lim="800000"/>
            <a:headEnd/>
            <a:tailEnd/>
          </a:ln>
          <a:effectLst/>
        </p:spPr>
        <p:txBody>
          <a:bodyPr vert="horz" wrap="square" lIns="93036" tIns="46517" rIns="93036" bIns="46517" numCol="1" anchor="b" anchorCtr="0" compatLnSpc="1">
            <a:prstTxWarp prst="textNoShape">
              <a:avLst/>
            </a:prstTxWarp>
          </a:bodyPr>
          <a:lstStyle>
            <a:lvl1pPr>
              <a:defRPr sz="1200">
                <a:latin typeface="Times New Roman" pitchFamily="18" charset="0"/>
              </a:defRPr>
            </a:lvl1pPr>
          </a:lstStyle>
          <a:p>
            <a:pPr>
              <a:defRPr/>
            </a:pPr>
            <a:endParaRPr lang="en-GB"/>
          </a:p>
        </p:txBody>
      </p:sp>
      <p:sp>
        <p:nvSpPr>
          <p:cNvPr id="28679" name="Rectangle 7"/>
          <p:cNvSpPr>
            <a:spLocks noGrp="1" noChangeArrowheads="1"/>
          </p:cNvSpPr>
          <p:nvPr>
            <p:ph type="sldNum" sz="quarter" idx="5"/>
          </p:nvPr>
        </p:nvSpPr>
        <p:spPr bwMode="auto">
          <a:xfrm>
            <a:off x="3903293" y="9548522"/>
            <a:ext cx="2984870" cy="473480"/>
          </a:xfrm>
          <a:prstGeom prst="rect">
            <a:avLst/>
          </a:prstGeom>
          <a:noFill/>
          <a:ln w="9525">
            <a:noFill/>
            <a:miter lim="800000"/>
            <a:headEnd/>
            <a:tailEnd/>
          </a:ln>
          <a:effectLst/>
        </p:spPr>
        <p:txBody>
          <a:bodyPr vert="horz" wrap="square" lIns="93036" tIns="46517" rIns="93036" bIns="46517" numCol="1" anchor="b" anchorCtr="0" compatLnSpc="1">
            <a:prstTxWarp prst="textNoShape">
              <a:avLst/>
            </a:prstTxWarp>
          </a:bodyPr>
          <a:lstStyle>
            <a:lvl1pPr algn="r">
              <a:defRPr sz="1200">
                <a:latin typeface="Times New Roman" pitchFamily="18" charset="0"/>
              </a:defRPr>
            </a:lvl1pPr>
          </a:lstStyle>
          <a:p>
            <a:pPr>
              <a:defRPr/>
            </a:pPr>
            <a:fld id="{56DB19A8-60A6-4877-B012-05EC5EA81240}" type="slidenum">
              <a:rPr lang="en-GB"/>
              <a:pPr>
                <a:defRPr/>
              </a:pPr>
              <a:t>‹#›</a:t>
            </a:fld>
            <a:endParaRPr lang="en-GB"/>
          </a:p>
        </p:txBody>
      </p:sp>
    </p:spTree>
    <p:extLst>
      <p:ext uri="{BB962C8B-B14F-4D97-AF65-F5344CB8AC3E}">
        <p14:creationId xmlns:p14="http://schemas.microsoft.com/office/powerpoint/2010/main" val="15737924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GB" dirty="0"/>
          </a:p>
        </p:txBody>
      </p:sp>
    </p:spTree>
    <p:extLst>
      <p:ext uri="{BB962C8B-B14F-4D97-AF65-F5344CB8AC3E}">
        <p14:creationId xmlns:p14="http://schemas.microsoft.com/office/powerpoint/2010/main" val="55274524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784976" cy="685800"/>
          </a:xfrm>
          <a:prstGeom prst="rect">
            <a:avLst/>
          </a:prstGeo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idx="1"/>
          </p:nvPr>
        </p:nvSpPr>
        <p:spPr>
          <a:xfrm>
            <a:off x="179512" y="1052736"/>
            <a:ext cx="8784976" cy="5616624"/>
          </a:xfrm>
          <a:prstGeom prst="rect">
            <a:avLst/>
          </a:prstGeom>
        </p:spPr>
        <p:txBody>
          <a:bodyPr/>
          <a:lstStyle>
            <a:lvl1pPr>
              <a:spcBef>
                <a:spcPts val="0"/>
              </a:spcBef>
              <a:spcAft>
                <a:spcPts val="600"/>
              </a:spcAft>
              <a:defRPr sz="2200">
                <a:latin typeface="+mn-lt"/>
              </a:defRPr>
            </a:lvl1pPr>
            <a:lvl2pPr>
              <a:spcBef>
                <a:spcPts val="0"/>
              </a:spcBef>
              <a:spcAft>
                <a:spcPts val="600"/>
              </a:spcAft>
              <a:defRPr sz="2200">
                <a:latin typeface="+mn-lt"/>
              </a:defRPr>
            </a:lvl2pPr>
            <a:lvl3pPr>
              <a:spcBef>
                <a:spcPts val="0"/>
              </a:spcBef>
              <a:spcAft>
                <a:spcPts val="600"/>
              </a:spcAft>
              <a:buClr>
                <a:srgbClr val="C00000"/>
              </a:buClr>
              <a:defRPr sz="2200">
                <a:solidFill>
                  <a:schemeClr val="bg2"/>
                </a:solidFill>
                <a:latin typeface="+mn-lt"/>
              </a:defRPr>
            </a:lvl3pPr>
            <a:lvl4pPr>
              <a:spcBef>
                <a:spcPts val="0"/>
              </a:spcBef>
              <a:spcAft>
                <a:spcPts val="600"/>
              </a:spcAft>
              <a:buClr>
                <a:srgbClr val="C00000"/>
              </a:buClr>
              <a:defRPr sz="2200">
                <a:solidFill>
                  <a:schemeClr val="bg2"/>
                </a:solidFill>
                <a:latin typeface="+mn-lt"/>
              </a:defRPr>
            </a:lvl4pPr>
            <a:lvl5pPr>
              <a:spcBef>
                <a:spcPts val="0"/>
              </a:spcBef>
              <a:spcAft>
                <a:spcPts val="600"/>
              </a:spcAft>
              <a:buClr>
                <a:srgbClr val="C00000"/>
              </a:buClr>
              <a:defRPr sz="2200">
                <a:solidFill>
                  <a:schemeClr val="bg2"/>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extLst>
      <p:ext uri="{BB962C8B-B14F-4D97-AF65-F5344CB8AC3E}">
        <p14:creationId xmlns:p14="http://schemas.microsoft.com/office/powerpoint/2010/main" val="3056652708"/>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49" r:id="rId1"/>
    <p:sldLayoutId id="2147483650" r:id="rId2"/>
  </p:sldLayoutIdLst>
  <p:transition/>
  <p:txStyles>
    <p:titleStyle>
      <a:lvl1pPr algn="l" rtl="0" eaLnBrk="0" fontAlgn="base" hangingPunct="0">
        <a:spcBef>
          <a:spcPct val="0"/>
        </a:spcBef>
        <a:spcAft>
          <a:spcPct val="0"/>
        </a:spcAft>
        <a:defRPr sz="3600" b="1">
          <a:solidFill>
            <a:srgbClr val="CC0000"/>
          </a:solidFill>
          <a:latin typeface="+mj-lt"/>
          <a:ea typeface="+mj-ea"/>
          <a:cs typeface="+mj-cs"/>
        </a:defRPr>
      </a:lvl1pPr>
      <a:lvl2pPr algn="l" rtl="0" eaLnBrk="0" fontAlgn="base" hangingPunct="0">
        <a:spcBef>
          <a:spcPct val="0"/>
        </a:spcBef>
        <a:spcAft>
          <a:spcPct val="0"/>
        </a:spcAft>
        <a:defRPr sz="3600" b="1">
          <a:solidFill>
            <a:srgbClr val="CC0000"/>
          </a:solidFill>
          <a:latin typeface="Comic Sans MS" pitchFamily="66" charset="0"/>
        </a:defRPr>
      </a:lvl2pPr>
      <a:lvl3pPr algn="l" rtl="0" eaLnBrk="0" fontAlgn="base" hangingPunct="0">
        <a:spcBef>
          <a:spcPct val="0"/>
        </a:spcBef>
        <a:spcAft>
          <a:spcPct val="0"/>
        </a:spcAft>
        <a:defRPr sz="3600" b="1">
          <a:solidFill>
            <a:srgbClr val="CC0000"/>
          </a:solidFill>
          <a:latin typeface="Comic Sans MS" pitchFamily="66" charset="0"/>
        </a:defRPr>
      </a:lvl3pPr>
      <a:lvl4pPr algn="l" rtl="0" eaLnBrk="0" fontAlgn="base" hangingPunct="0">
        <a:spcBef>
          <a:spcPct val="0"/>
        </a:spcBef>
        <a:spcAft>
          <a:spcPct val="0"/>
        </a:spcAft>
        <a:defRPr sz="3600" b="1">
          <a:solidFill>
            <a:srgbClr val="CC0000"/>
          </a:solidFill>
          <a:latin typeface="Comic Sans MS" pitchFamily="66" charset="0"/>
        </a:defRPr>
      </a:lvl4pPr>
      <a:lvl5pPr algn="l" rtl="0" eaLnBrk="0" fontAlgn="base" hangingPunct="0">
        <a:spcBef>
          <a:spcPct val="0"/>
        </a:spcBef>
        <a:spcAft>
          <a:spcPct val="0"/>
        </a:spcAft>
        <a:defRPr sz="3600" b="1">
          <a:solidFill>
            <a:srgbClr val="CC0000"/>
          </a:solidFill>
          <a:latin typeface="Comic Sans MS" pitchFamily="66" charset="0"/>
        </a:defRPr>
      </a:lvl5pPr>
      <a:lvl6pPr marL="457200" algn="l" rtl="0" fontAlgn="base">
        <a:spcBef>
          <a:spcPct val="0"/>
        </a:spcBef>
        <a:spcAft>
          <a:spcPct val="0"/>
        </a:spcAft>
        <a:defRPr sz="3600" b="1">
          <a:solidFill>
            <a:srgbClr val="CC0000"/>
          </a:solidFill>
          <a:latin typeface="Comic Sans MS" pitchFamily="66" charset="0"/>
        </a:defRPr>
      </a:lvl6pPr>
      <a:lvl7pPr marL="914400" algn="l" rtl="0" fontAlgn="base">
        <a:spcBef>
          <a:spcPct val="0"/>
        </a:spcBef>
        <a:spcAft>
          <a:spcPct val="0"/>
        </a:spcAft>
        <a:defRPr sz="3600" b="1">
          <a:solidFill>
            <a:srgbClr val="CC0000"/>
          </a:solidFill>
          <a:latin typeface="Comic Sans MS" pitchFamily="66" charset="0"/>
        </a:defRPr>
      </a:lvl7pPr>
      <a:lvl8pPr marL="1371600" algn="l" rtl="0" fontAlgn="base">
        <a:spcBef>
          <a:spcPct val="0"/>
        </a:spcBef>
        <a:spcAft>
          <a:spcPct val="0"/>
        </a:spcAft>
        <a:defRPr sz="3600" b="1">
          <a:solidFill>
            <a:srgbClr val="CC0000"/>
          </a:solidFill>
          <a:latin typeface="Comic Sans MS" pitchFamily="66" charset="0"/>
        </a:defRPr>
      </a:lvl8pPr>
      <a:lvl9pPr marL="1828800" algn="l" rtl="0" fontAlgn="base">
        <a:spcBef>
          <a:spcPct val="0"/>
        </a:spcBef>
        <a:spcAft>
          <a:spcPct val="0"/>
        </a:spcAft>
        <a:defRPr sz="3600" b="1">
          <a:solidFill>
            <a:srgbClr val="CC0000"/>
          </a:solidFill>
          <a:latin typeface="Comic Sans MS" pitchFamily="66" charset="0"/>
        </a:defRPr>
      </a:lvl9pPr>
    </p:titleStyle>
    <p:bodyStyle>
      <a:lvl1pPr marL="482600" marR="0" indent="-482600" algn="l" defTabSz="914400" rtl="0" eaLnBrk="0" fontAlgn="base" latinLnBrk="0" hangingPunct="0">
        <a:lnSpc>
          <a:spcPct val="100000"/>
        </a:lnSpc>
        <a:spcBef>
          <a:spcPts val="0"/>
        </a:spcBef>
        <a:spcAft>
          <a:spcPts val="1400"/>
        </a:spcAft>
        <a:buClr>
          <a:srgbClr val="CC0000"/>
        </a:buClr>
        <a:buSzPct val="90000"/>
        <a:buFont typeface="Wingdings" pitchFamily="2" charset="2"/>
        <a:buChar char="n"/>
        <a:tabLst/>
        <a:defRPr sz="2800">
          <a:solidFill>
            <a:schemeClr val="bg2"/>
          </a:solidFill>
          <a:latin typeface="+mn-lt"/>
          <a:ea typeface="+mn-ea"/>
          <a:cs typeface="+mn-cs"/>
        </a:defRPr>
      </a:lvl1pPr>
      <a:lvl2pPr marL="958850" marR="0" indent="-285750" algn="l" defTabSz="914400" rtl="0" eaLnBrk="0" fontAlgn="base" latinLnBrk="0" hangingPunct="0">
        <a:lnSpc>
          <a:spcPct val="100000"/>
        </a:lnSpc>
        <a:spcBef>
          <a:spcPts val="0"/>
        </a:spcBef>
        <a:spcAft>
          <a:spcPts val="1000"/>
        </a:spcAft>
        <a:buClr>
          <a:srgbClr val="CC0000"/>
        </a:buClr>
        <a:buSzPct val="90000"/>
        <a:buFont typeface="Wingdings" pitchFamily="2" charset="2"/>
        <a:buChar char="§"/>
        <a:tabLst/>
        <a:defRPr sz="2800">
          <a:solidFill>
            <a:schemeClr val="bg2"/>
          </a:solidFill>
          <a:latin typeface="+mn-lt"/>
        </a:defRPr>
      </a:lvl2pPr>
      <a:lvl3pPr marL="1377950" marR="0" indent="-228600" algn="l" defTabSz="914400" rtl="0" eaLnBrk="0" fontAlgn="base" latinLnBrk="0" hangingPunct="0">
        <a:lnSpc>
          <a:spcPct val="100000"/>
        </a:lnSpc>
        <a:spcBef>
          <a:spcPct val="20000"/>
        </a:spcBef>
        <a:spcAft>
          <a:spcPct val="0"/>
        </a:spcAft>
        <a:buClrTx/>
        <a:buSzTx/>
        <a:buFontTx/>
        <a:buChar char="•"/>
        <a:tabLst/>
        <a:defRPr sz="2600">
          <a:solidFill>
            <a:schemeClr val="accent4">
              <a:lumMod val="10000"/>
            </a:schemeClr>
          </a:solidFill>
          <a:latin typeface="Arial" charset="0"/>
        </a:defRPr>
      </a:lvl3pPr>
      <a:lvl4pPr marL="1797050" marR="0" indent="-228600" algn="l" defTabSz="914400" rtl="0" eaLnBrk="0" fontAlgn="base" latinLnBrk="0" hangingPunct="0">
        <a:lnSpc>
          <a:spcPct val="100000"/>
        </a:lnSpc>
        <a:spcBef>
          <a:spcPct val="20000"/>
        </a:spcBef>
        <a:spcAft>
          <a:spcPct val="0"/>
        </a:spcAft>
        <a:buClrTx/>
        <a:buSzTx/>
        <a:buFontTx/>
        <a:buChar char="–"/>
        <a:tabLst/>
        <a:defRPr sz="2600">
          <a:solidFill>
            <a:schemeClr val="bg2"/>
          </a:solidFill>
          <a:latin typeface="Arial" charset="0"/>
        </a:defRPr>
      </a:lvl4pPr>
      <a:lvl5pPr marL="2216150" marR="0" indent="-228600" algn="l" defTabSz="914400" rtl="0" eaLnBrk="0" fontAlgn="base" latinLnBrk="0" hangingPunct="0">
        <a:lnSpc>
          <a:spcPct val="100000"/>
        </a:lnSpc>
        <a:spcBef>
          <a:spcPct val="20000"/>
        </a:spcBef>
        <a:spcAft>
          <a:spcPct val="0"/>
        </a:spcAft>
        <a:buClrTx/>
        <a:buSzTx/>
        <a:buFontTx/>
        <a:buChar char="»"/>
        <a:tabLst/>
        <a:defRPr sz="2600">
          <a:solidFill>
            <a:schemeClr val="bg2"/>
          </a:solidFill>
          <a:latin typeface="Arial" charset="0"/>
        </a:defRPr>
      </a:lvl5pPr>
      <a:lvl6pPr marL="2673350" indent="-228600" algn="l" rtl="0" fontAlgn="base">
        <a:spcBef>
          <a:spcPct val="20000"/>
        </a:spcBef>
        <a:spcAft>
          <a:spcPct val="0"/>
        </a:spcAft>
        <a:buChar char="»"/>
        <a:defRPr sz="2600">
          <a:solidFill>
            <a:schemeClr val="tx1"/>
          </a:solidFill>
          <a:latin typeface="Arial" charset="0"/>
        </a:defRPr>
      </a:lvl6pPr>
      <a:lvl7pPr marL="3130550" indent="-228600" algn="l" rtl="0" fontAlgn="base">
        <a:spcBef>
          <a:spcPct val="20000"/>
        </a:spcBef>
        <a:spcAft>
          <a:spcPct val="0"/>
        </a:spcAft>
        <a:buChar char="»"/>
        <a:defRPr sz="2600">
          <a:solidFill>
            <a:schemeClr val="tx1"/>
          </a:solidFill>
          <a:latin typeface="Arial" charset="0"/>
        </a:defRPr>
      </a:lvl7pPr>
      <a:lvl8pPr marL="3587750" indent="-228600" algn="l" rtl="0" fontAlgn="base">
        <a:spcBef>
          <a:spcPct val="20000"/>
        </a:spcBef>
        <a:spcAft>
          <a:spcPct val="0"/>
        </a:spcAft>
        <a:buChar char="»"/>
        <a:defRPr sz="2600">
          <a:solidFill>
            <a:schemeClr val="tx1"/>
          </a:solidFill>
          <a:latin typeface="Arial" charset="0"/>
        </a:defRPr>
      </a:lvl8pPr>
      <a:lvl9pPr marL="4044950" indent="-228600" algn="l" rtl="0" fontAlgn="base">
        <a:spcBef>
          <a:spcPct val="20000"/>
        </a:spcBef>
        <a:spcAft>
          <a:spcPct val="0"/>
        </a:spcAft>
        <a:buChar char="»"/>
        <a:defRPr sz="26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6254552"/>
            <a:ext cx="9144000" cy="603448"/>
          </a:xfrm>
        </p:spPr>
        <p:txBody>
          <a:bodyPr/>
          <a:lstStyle/>
          <a:p>
            <a:pPr algn="ctr"/>
            <a:r>
              <a:rPr lang="en-GB" sz="3200" dirty="0" smtClean="0"/>
              <a:t>OCR - H446 – A Level - Computer Science</a:t>
            </a:r>
            <a:endParaRPr lang="en-GB" sz="3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332655"/>
            <a:ext cx="5295900" cy="572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374805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71" t="19613" r="17381" b="8148"/>
          <a:stretch/>
        </p:blipFill>
        <p:spPr bwMode="auto">
          <a:xfrm>
            <a:off x="0" y="908720"/>
            <a:ext cx="9144000" cy="5017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430317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09" t="12839" r="16746" b="19436"/>
          <a:stretch/>
        </p:blipFill>
        <p:spPr bwMode="auto">
          <a:xfrm>
            <a:off x="7293" y="908720"/>
            <a:ext cx="9144000" cy="467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070119"/>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35" t="21024" r="24048" b="10687"/>
          <a:stretch/>
        </p:blipFill>
        <p:spPr bwMode="auto">
          <a:xfrm>
            <a:off x="1" y="764704"/>
            <a:ext cx="9144000" cy="582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97849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35" t="16225" r="24048" b="12098"/>
          <a:stretch/>
        </p:blipFill>
        <p:spPr bwMode="auto">
          <a:xfrm>
            <a:off x="1" y="980728"/>
            <a:ext cx="9144000" cy="6112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697849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 on complexity in </a:t>
            </a:r>
            <a:r>
              <a:rPr lang="en-GB" dirty="0" smtClean="0"/>
              <a:t>projects:</a:t>
            </a:r>
            <a:endParaRPr lang="en-GB" dirty="0"/>
          </a:p>
        </p:txBody>
      </p:sp>
      <p:sp>
        <p:nvSpPr>
          <p:cNvPr id="3" name="Content Placeholder 2"/>
          <p:cNvSpPr>
            <a:spLocks noGrp="1"/>
          </p:cNvSpPr>
          <p:nvPr>
            <p:ph idx="1"/>
          </p:nvPr>
        </p:nvSpPr>
        <p:spPr/>
        <p:txBody>
          <a:bodyPr/>
          <a:lstStyle/>
          <a:p>
            <a:r>
              <a:rPr lang="en-GB" dirty="0"/>
              <a:t>Depending on the requirements of the project some of the features below will be more relevant than others. These aren’t meant as a tick list but as guidance to some of the features a sufficiently complex project will have. </a:t>
            </a:r>
            <a:endParaRPr lang="en-GB" dirty="0" smtClean="0"/>
          </a:p>
          <a:p>
            <a:r>
              <a:rPr lang="en-GB" dirty="0" smtClean="0"/>
              <a:t>For </a:t>
            </a:r>
            <a:r>
              <a:rPr lang="en-GB" dirty="0"/>
              <a:t>example, a project may involve complex algorithms and make good use of external libraries but only have a few settings that need storing in a simple text file. </a:t>
            </a:r>
            <a:endParaRPr lang="en-GB" dirty="0" smtClean="0"/>
          </a:p>
          <a:p>
            <a:r>
              <a:rPr lang="en-GB" dirty="0" smtClean="0"/>
              <a:t>The </a:t>
            </a:r>
            <a:r>
              <a:rPr lang="en-GB" dirty="0"/>
              <a:t>important test of whether a project has the required complexity will be if there is enough depth for a candidate to make meaningful decisions about its development and to build it through meaningful iterations. </a:t>
            </a:r>
            <a:endParaRPr lang="en-GB" dirty="0" smtClean="0"/>
          </a:p>
          <a:p>
            <a:endParaRPr lang="en-GB" dirty="0"/>
          </a:p>
        </p:txBody>
      </p:sp>
    </p:spTree>
    <p:extLst>
      <p:ext uri="{BB962C8B-B14F-4D97-AF65-F5344CB8AC3E}">
        <p14:creationId xmlns:p14="http://schemas.microsoft.com/office/powerpoint/2010/main" val="232373832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 on complexity in projects:</a:t>
            </a:r>
          </a:p>
        </p:txBody>
      </p:sp>
      <p:sp>
        <p:nvSpPr>
          <p:cNvPr id="3" name="Content Placeholder 2"/>
          <p:cNvSpPr>
            <a:spLocks noGrp="1"/>
          </p:cNvSpPr>
          <p:nvPr>
            <p:ph idx="1"/>
          </p:nvPr>
        </p:nvSpPr>
        <p:spPr/>
        <p:txBody>
          <a:bodyPr/>
          <a:lstStyle/>
          <a:p>
            <a:r>
              <a:rPr lang="en-GB" sz="2100" b="1" dirty="0"/>
              <a:t>Storing Data: </a:t>
            </a:r>
            <a:r>
              <a:rPr lang="en-GB" sz="2100" dirty="0"/>
              <a:t>Most programs will need some form of persistent storage. This may be as simple as storing user preferences or may be as complex as storing large amounts of data to be analysed and generate reports. Candidates will be expected to choose suitable methods of storing this data. In some cases a simple text file or CSV is sufficient in others it may be appropriate to use such storage methodologies such as JSON, XML or even a relational database. These latter options can be indicative of a more complex project. </a:t>
            </a:r>
            <a:endParaRPr lang="en-GB" sz="2100" dirty="0" smtClean="0"/>
          </a:p>
          <a:p>
            <a:r>
              <a:rPr lang="en-GB" sz="2100" b="1" dirty="0"/>
              <a:t>Use of Libraries: </a:t>
            </a:r>
            <a:r>
              <a:rPr lang="en-GB" sz="2100" dirty="0"/>
              <a:t>Libraries allow candidates to add functionality to their projects that they may not have the time or expertise to code themselves. Candidates should not worry that they will be penalised for the use of libraries, on the contrary, use of libraries to tackle parts of their problem is best practice. Sensible choice and use of libraries can be an indicator of a good level of complexity in a project. </a:t>
            </a:r>
            <a:r>
              <a:rPr lang="en-GB" sz="2100" i="1" dirty="0"/>
              <a:t>Candidates should be reminded to clearly reference where libraries are used. </a:t>
            </a:r>
            <a:endParaRPr lang="en-GB" sz="2100" dirty="0"/>
          </a:p>
        </p:txBody>
      </p:sp>
    </p:spTree>
    <p:extLst>
      <p:ext uri="{BB962C8B-B14F-4D97-AF65-F5344CB8AC3E}">
        <p14:creationId xmlns:p14="http://schemas.microsoft.com/office/powerpoint/2010/main" val="39695214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 on complexity in projects:</a:t>
            </a:r>
          </a:p>
        </p:txBody>
      </p:sp>
      <p:sp>
        <p:nvSpPr>
          <p:cNvPr id="3" name="Content Placeholder 2"/>
          <p:cNvSpPr>
            <a:spLocks noGrp="1"/>
          </p:cNvSpPr>
          <p:nvPr>
            <p:ph idx="1"/>
          </p:nvPr>
        </p:nvSpPr>
        <p:spPr/>
        <p:txBody>
          <a:bodyPr/>
          <a:lstStyle/>
          <a:p>
            <a:r>
              <a:rPr lang="en-GB" b="1" dirty="0"/>
              <a:t>Programming Style: </a:t>
            </a:r>
            <a:r>
              <a:rPr lang="en-GB" dirty="0"/>
              <a:t>There is no set paradigm for the project. The majority of candidates are likely to choose a procedural approach but others are equally acceptable. Some projects may be suited to object-oriented, functional, logical or even assembly programming. Whilst by no means a requirement a candidate choosing a particular paradigm is a good indication that the project has a good level of complexity. Where the project has scope for the candidate to demonstrate commonly used techniques in their chosen methodology this too is an indication of a good level of complexity. For example, a candidate programming in an object-oriented language may structure their program using a model-view-controller pattern, a candidate creating a web-based project may use AJAX for improved responsiveness. </a:t>
            </a:r>
          </a:p>
        </p:txBody>
      </p:sp>
    </p:spTree>
    <p:extLst>
      <p:ext uri="{BB962C8B-B14F-4D97-AF65-F5344CB8AC3E}">
        <p14:creationId xmlns:p14="http://schemas.microsoft.com/office/powerpoint/2010/main" val="275619321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 on complexity in projects:</a:t>
            </a:r>
          </a:p>
        </p:txBody>
      </p:sp>
      <p:sp>
        <p:nvSpPr>
          <p:cNvPr id="3" name="Content Placeholder 2"/>
          <p:cNvSpPr>
            <a:spLocks noGrp="1"/>
          </p:cNvSpPr>
          <p:nvPr>
            <p:ph idx="1"/>
          </p:nvPr>
        </p:nvSpPr>
        <p:spPr>
          <a:xfrm>
            <a:off x="179512" y="764704"/>
            <a:ext cx="8784976" cy="5904656"/>
          </a:xfrm>
        </p:spPr>
        <p:txBody>
          <a:bodyPr/>
          <a:lstStyle/>
          <a:p>
            <a:r>
              <a:rPr lang="en-GB" dirty="0"/>
              <a:t>Algorithms and Data structures: There isn’t an expectation for candidates to reinvent the wheel. If a program requires sorting of a data structure then a candidate deserves no less credit for using a language’s built in sort routine (as a professional programmer likely would) than if they code their own quick sort algorithm. Similarly if a required data structure is offered by a language a candidate would be well advised to use them rather than recreating them. This said there will be the need for algorithms that aren’t available natively. These might be established algorithms such as Dijkstra’s Shortest Path or </a:t>
            </a:r>
            <a:r>
              <a:rPr lang="en-GB" dirty="0" err="1"/>
              <a:t>MinMax</a:t>
            </a:r>
            <a:r>
              <a:rPr lang="en-GB" dirty="0"/>
              <a:t> which the candidate needs to implement or an algorithm the candidate has had to devise for themselves. Likewise, existing data structures may need to be adapted to best suit the project. A candidate needing to put clear thought into developing their data structures and algorithms and using them alongside or integrating them with pre-existing data structures and algorithms is indicative of sufficient complexity.</a:t>
            </a:r>
          </a:p>
        </p:txBody>
      </p:sp>
    </p:spTree>
    <p:extLst>
      <p:ext uri="{BB962C8B-B14F-4D97-AF65-F5344CB8AC3E}">
        <p14:creationId xmlns:p14="http://schemas.microsoft.com/office/powerpoint/2010/main" val="33540719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 on complexity in projects:</a:t>
            </a:r>
          </a:p>
        </p:txBody>
      </p:sp>
      <p:sp>
        <p:nvSpPr>
          <p:cNvPr id="3" name="Content Placeholder 2"/>
          <p:cNvSpPr>
            <a:spLocks noGrp="1"/>
          </p:cNvSpPr>
          <p:nvPr>
            <p:ph idx="1"/>
          </p:nvPr>
        </p:nvSpPr>
        <p:spPr/>
        <p:txBody>
          <a:bodyPr/>
          <a:lstStyle/>
          <a:p>
            <a:r>
              <a:rPr lang="en-GB" dirty="0"/>
              <a:t>Other: There are many other indicators that can show complexity. These </a:t>
            </a:r>
            <a:r>
              <a:rPr lang="en-GB" dirty="0" smtClean="0"/>
              <a:t>include:</a:t>
            </a:r>
          </a:p>
          <a:p>
            <a:pPr lvl="1"/>
            <a:r>
              <a:rPr lang="en-GB" dirty="0" smtClean="0"/>
              <a:t>The </a:t>
            </a:r>
            <a:r>
              <a:rPr lang="en-GB" dirty="0"/>
              <a:t>need to write code to interact with a specific hardware device.</a:t>
            </a:r>
          </a:p>
          <a:p>
            <a:pPr lvl="1"/>
            <a:r>
              <a:rPr lang="en-GB" dirty="0" smtClean="0"/>
              <a:t>Writing </a:t>
            </a:r>
            <a:r>
              <a:rPr lang="en-GB" dirty="0"/>
              <a:t>code so devices can share data across a LAN/the </a:t>
            </a:r>
            <a:r>
              <a:rPr lang="en-GB" dirty="0" smtClean="0"/>
              <a:t>Internet.</a:t>
            </a:r>
          </a:p>
          <a:p>
            <a:pPr lvl="1"/>
            <a:r>
              <a:rPr lang="en-GB" dirty="0" smtClean="0"/>
              <a:t>Combining </a:t>
            </a:r>
            <a:r>
              <a:rPr lang="en-GB" dirty="0"/>
              <a:t>different technologies in order to produce the final </a:t>
            </a:r>
            <a:r>
              <a:rPr lang="en-GB" dirty="0" smtClean="0"/>
              <a:t>product.</a:t>
            </a:r>
          </a:p>
          <a:p>
            <a:pPr lvl="1"/>
            <a:r>
              <a:rPr lang="en-GB" dirty="0" smtClean="0"/>
              <a:t>Candidates </a:t>
            </a:r>
            <a:r>
              <a:rPr lang="en-GB" dirty="0"/>
              <a:t>may need guidance at the very early stage of their project as to whether it has enough scope to be complex and if not how its complexity can be added.</a:t>
            </a:r>
          </a:p>
        </p:txBody>
      </p:sp>
    </p:spTree>
    <p:extLst>
      <p:ext uri="{BB962C8B-B14F-4D97-AF65-F5344CB8AC3E}">
        <p14:creationId xmlns:p14="http://schemas.microsoft.com/office/powerpoint/2010/main" val="5217527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685800"/>
          </a:xfrm>
        </p:spPr>
        <p:txBody>
          <a:bodyPr/>
          <a:lstStyle/>
          <a:p>
            <a:r>
              <a:rPr lang="en-GB" dirty="0"/>
              <a:t>Choice of </a:t>
            </a:r>
            <a:r>
              <a:rPr lang="en-GB" dirty="0" smtClean="0"/>
              <a:t>project:</a:t>
            </a:r>
            <a:endParaRPr lang="en-GB" dirty="0"/>
          </a:p>
        </p:txBody>
      </p:sp>
      <p:sp>
        <p:nvSpPr>
          <p:cNvPr id="3" name="Content Placeholder 2"/>
          <p:cNvSpPr>
            <a:spLocks noGrp="1"/>
          </p:cNvSpPr>
          <p:nvPr>
            <p:ph idx="1"/>
          </p:nvPr>
        </p:nvSpPr>
        <p:spPr>
          <a:xfrm>
            <a:off x="179512" y="620688"/>
            <a:ext cx="8784976" cy="6048672"/>
          </a:xfrm>
        </p:spPr>
        <p:txBody>
          <a:bodyPr/>
          <a:lstStyle/>
          <a:p>
            <a:r>
              <a:rPr lang="en-GB" dirty="0"/>
              <a:t>The choice of </a:t>
            </a:r>
            <a:r>
              <a:rPr lang="en-GB" dirty="0" smtClean="0"/>
              <a:t>project is </a:t>
            </a:r>
            <a:r>
              <a:rPr lang="en-GB" dirty="0"/>
              <a:t>important. I</a:t>
            </a:r>
            <a:r>
              <a:rPr lang="en-GB" dirty="0" smtClean="0"/>
              <a:t>t </a:t>
            </a:r>
            <a:r>
              <a:rPr lang="en-GB" dirty="0"/>
              <a:t>Will take Several months Of </a:t>
            </a:r>
            <a:r>
              <a:rPr lang="en-GB" dirty="0" smtClean="0"/>
              <a:t>hard work </a:t>
            </a:r>
            <a:r>
              <a:rPr lang="en-GB" dirty="0"/>
              <a:t>to complete the work and this is much easier when there is </a:t>
            </a:r>
            <a:r>
              <a:rPr lang="en-GB" dirty="0" smtClean="0"/>
              <a:t>an interest </a:t>
            </a:r>
            <a:r>
              <a:rPr lang="en-GB" dirty="0"/>
              <a:t>in the topic chosen for the </a:t>
            </a:r>
            <a:r>
              <a:rPr lang="en-GB" dirty="0" smtClean="0"/>
              <a:t>project</a:t>
            </a:r>
            <a:r>
              <a:rPr lang="en-GB" dirty="0"/>
              <a:t>. Acquiring new </a:t>
            </a:r>
            <a:r>
              <a:rPr lang="en-GB" dirty="0" smtClean="0"/>
              <a:t>programming skills </a:t>
            </a:r>
            <a:r>
              <a:rPr lang="en-GB" dirty="0"/>
              <a:t>in another language can be time consuming so it makes sense </a:t>
            </a:r>
            <a:r>
              <a:rPr lang="en-GB" dirty="0" smtClean="0"/>
              <a:t>to select </a:t>
            </a:r>
            <a:r>
              <a:rPr lang="en-GB" dirty="0"/>
              <a:t>a </a:t>
            </a:r>
            <a:r>
              <a:rPr lang="en-GB" dirty="0" smtClean="0"/>
              <a:t>project that </a:t>
            </a:r>
            <a:r>
              <a:rPr lang="en-GB" dirty="0"/>
              <a:t>Can be completed using existing s</a:t>
            </a:r>
            <a:r>
              <a:rPr lang="en-GB" dirty="0" smtClean="0"/>
              <a:t>kills </a:t>
            </a:r>
            <a:r>
              <a:rPr lang="en-GB" dirty="0"/>
              <a:t>o</a:t>
            </a:r>
            <a:r>
              <a:rPr lang="en-GB" dirty="0" smtClean="0"/>
              <a:t>r existing skills </a:t>
            </a:r>
            <a:r>
              <a:rPr lang="en-GB" dirty="0"/>
              <a:t>that can be developed relatively easily.</a:t>
            </a:r>
          </a:p>
          <a:p>
            <a:r>
              <a:rPr lang="en-GB" dirty="0"/>
              <a:t>The project must be coded, so avoid those that are based on </a:t>
            </a:r>
            <a:r>
              <a:rPr lang="en-GB" dirty="0" smtClean="0"/>
              <a:t>using applications </a:t>
            </a:r>
            <a:r>
              <a:rPr lang="en-GB" dirty="0"/>
              <a:t>or that rely on the use of a drag and drop environment </a:t>
            </a:r>
            <a:r>
              <a:rPr lang="en-GB" dirty="0" smtClean="0"/>
              <a:t>- these </a:t>
            </a:r>
            <a:r>
              <a:rPr lang="en-GB" dirty="0"/>
              <a:t>lack the necessary features to meet many of the criteria. W</a:t>
            </a:r>
            <a:r>
              <a:rPr lang="en-GB" dirty="0" smtClean="0"/>
              <a:t>hen considering </a:t>
            </a:r>
            <a:r>
              <a:rPr lang="en-GB" dirty="0"/>
              <a:t>a </a:t>
            </a:r>
            <a:r>
              <a:rPr lang="en-GB" dirty="0" smtClean="0"/>
              <a:t>project </a:t>
            </a:r>
            <a:r>
              <a:rPr lang="en-GB" dirty="0"/>
              <a:t>c</a:t>
            </a:r>
            <a:r>
              <a:rPr lang="en-GB" dirty="0" smtClean="0"/>
              <a:t>arefully </a:t>
            </a:r>
            <a:r>
              <a:rPr lang="en-GB" dirty="0"/>
              <a:t>read through the assessment </a:t>
            </a:r>
            <a:r>
              <a:rPr lang="en-GB" dirty="0" smtClean="0"/>
              <a:t>criteria to check </a:t>
            </a:r>
            <a:r>
              <a:rPr lang="en-GB" dirty="0"/>
              <a:t>that these can be met. There is no degree of difficulty criterion </a:t>
            </a:r>
            <a:r>
              <a:rPr lang="en-GB" dirty="0" smtClean="0"/>
              <a:t>- the project </a:t>
            </a:r>
            <a:r>
              <a:rPr lang="en-GB" dirty="0"/>
              <a:t>assessment guidance takes </a:t>
            </a:r>
            <a:r>
              <a:rPr lang="en-GB" dirty="0" smtClean="0"/>
              <a:t>care </a:t>
            </a:r>
            <a:r>
              <a:rPr lang="en-GB" dirty="0"/>
              <a:t>o</a:t>
            </a:r>
            <a:r>
              <a:rPr lang="en-GB" dirty="0" smtClean="0"/>
              <a:t>f </a:t>
            </a:r>
            <a:r>
              <a:rPr lang="en-GB" dirty="0"/>
              <a:t>this - and there are </a:t>
            </a:r>
            <a:r>
              <a:rPr lang="en-GB" dirty="0" smtClean="0"/>
              <a:t>many clues </a:t>
            </a:r>
            <a:r>
              <a:rPr lang="en-GB" dirty="0"/>
              <a:t>to what is necessary in the </a:t>
            </a:r>
            <a:r>
              <a:rPr lang="en-GB" dirty="0" smtClean="0"/>
              <a:t>descriptors </a:t>
            </a:r>
            <a:r>
              <a:rPr lang="en-GB" dirty="0"/>
              <a:t>for example a simple </a:t>
            </a:r>
            <a:r>
              <a:rPr lang="en-GB" dirty="0" smtClean="0"/>
              <a:t>linear program </a:t>
            </a:r>
            <a:r>
              <a:rPr lang="en-GB" dirty="0"/>
              <a:t>will fail to meet the criteria for modularity and there must be </a:t>
            </a:r>
            <a:r>
              <a:rPr lang="en-GB" dirty="0" smtClean="0"/>
              <a:t>a clearly </a:t>
            </a:r>
            <a:r>
              <a:rPr lang="en-GB" dirty="0"/>
              <a:t>defined target audience: the stakeholders.</a:t>
            </a:r>
          </a:p>
        </p:txBody>
      </p:sp>
    </p:spTree>
    <p:extLst>
      <p:ext uri="{BB962C8B-B14F-4D97-AF65-F5344CB8AC3E}">
        <p14:creationId xmlns:p14="http://schemas.microsoft.com/office/powerpoint/2010/main" val="319966392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Starter:</a:t>
            </a:r>
            <a:endParaRPr lang="en-GB" dirty="0"/>
          </a:p>
        </p:txBody>
      </p:sp>
      <p:sp>
        <p:nvSpPr>
          <p:cNvPr id="3" name="Content Placeholder 2"/>
          <p:cNvSpPr>
            <a:spLocks noGrp="1"/>
          </p:cNvSpPr>
          <p:nvPr>
            <p:ph idx="1"/>
          </p:nvPr>
        </p:nvSpPr>
        <p:spPr/>
        <p:txBody>
          <a:bodyPr/>
          <a:lstStyle/>
          <a:p>
            <a:r>
              <a:rPr lang="en-GB" sz="2400" dirty="0" smtClean="0"/>
              <a:t>General discussion on Programming project ideas.</a:t>
            </a:r>
          </a:p>
          <a:p>
            <a:endParaRPr lang="en-GB" sz="2400" dirty="0"/>
          </a:p>
          <a:p>
            <a:r>
              <a:rPr lang="en-GB" sz="2400" dirty="0" smtClean="0"/>
              <a:t>What is the Agile Methodology </a:t>
            </a:r>
            <a:r>
              <a:rPr lang="en-GB" sz="2400" dirty="0"/>
              <a:t>process of Software </a:t>
            </a:r>
            <a:r>
              <a:rPr lang="en-GB" sz="2400" dirty="0" smtClean="0"/>
              <a:t>Development?</a:t>
            </a:r>
          </a:p>
          <a:p>
            <a:endParaRPr lang="en-GB" sz="2400" dirty="0"/>
          </a:p>
          <a:p>
            <a:pPr marL="0" indent="0">
              <a:buNone/>
            </a:pPr>
            <a:r>
              <a:rPr lang="en-GB" sz="2400" b="1" dirty="0" smtClean="0">
                <a:solidFill>
                  <a:srgbClr val="C00000"/>
                </a:solidFill>
              </a:rPr>
              <a:t>Agile Methodology:</a:t>
            </a:r>
          </a:p>
          <a:p>
            <a:r>
              <a:rPr lang="en-GB" sz="2400" dirty="0"/>
              <a:t>These methods are designed to cope with changing requirements through producing the software in an iterative manner; that is to say, it is produced in versions, each building on the previous and each increasing the requirements it meets.</a:t>
            </a:r>
          </a:p>
          <a:p>
            <a:r>
              <a:rPr lang="en-GB" sz="2400" dirty="0"/>
              <a:t>This means that if on seeing a version the user realises they haven't fully considered a requirement, they can have it added in a future iteration.</a:t>
            </a:r>
          </a:p>
          <a:p>
            <a:endParaRPr lang="en-GB" sz="2400" dirty="0" smtClean="0"/>
          </a:p>
          <a:p>
            <a:endParaRPr lang="en-GB" sz="2400" dirty="0"/>
          </a:p>
          <a:p>
            <a:endParaRPr lang="en-GB" sz="2400" dirty="0" smtClean="0"/>
          </a:p>
          <a:p>
            <a:endParaRPr lang="en-GB" sz="2400" dirty="0"/>
          </a:p>
          <a:p>
            <a:endParaRPr lang="en-GB" sz="2400" dirty="0" smtClean="0"/>
          </a:p>
          <a:p>
            <a:endParaRPr lang="en-GB" sz="2400" dirty="0"/>
          </a:p>
          <a:p>
            <a:endParaRPr lang="en-GB" sz="2400" dirty="0" smtClean="0"/>
          </a:p>
          <a:p>
            <a:endParaRPr lang="en-GB" sz="2400" dirty="0" smtClean="0"/>
          </a:p>
          <a:p>
            <a:endParaRPr lang="en-GB" sz="2400" dirty="0" smtClean="0"/>
          </a:p>
          <a:p>
            <a:endParaRPr lang="en-GB" dirty="0"/>
          </a:p>
        </p:txBody>
      </p:sp>
    </p:spTree>
    <p:extLst>
      <p:ext uri="{BB962C8B-B14F-4D97-AF65-F5344CB8AC3E}">
        <p14:creationId xmlns:p14="http://schemas.microsoft.com/office/powerpoint/2010/main" val="803600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Choice of </a:t>
            </a:r>
            <a:r>
              <a:rPr lang="en-GB" dirty="0" smtClean="0"/>
              <a:t>project:</a:t>
            </a:r>
            <a:endParaRPr lang="en-GB" dirty="0"/>
          </a:p>
        </p:txBody>
      </p:sp>
      <p:sp>
        <p:nvSpPr>
          <p:cNvPr id="3" name="Content Placeholder 2"/>
          <p:cNvSpPr>
            <a:spLocks noGrp="1"/>
          </p:cNvSpPr>
          <p:nvPr>
            <p:ph idx="1"/>
          </p:nvPr>
        </p:nvSpPr>
        <p:spPr>
          <a:xfrm>
            <a:off x="179512" y="836712"/>
            <a:ext cx="8784976" cy="5832648"/>
          </a:xfrm>
        </p:spPr>
        <p:txBody>
          <a:bodyPr/>
          <a:lstStyle/>
          <a:p>
            <a:r>
              <a:rPr lang="en-GB" dirty="0"/>
              <a:t>When choosing a </a:t>
            </a:r>
            <a:r>
              <a:rPr lang="en-GB" dirty="0" smtClean="0"/>
              <a:t>project </a:t>
            </a:r>
            <a:r>
              <a:rPr lang="en-GB" dirty="0"/>
              <a:t>make </a:t>
            </a:r>
            <a:r>
              <a:rPr lang="en-GB" dirty="0" smtClean="0"/>
              <a:t>sure </a:t>
            </a:r>
            <a:r>
              <a:rPr lang="en-GB" dirty="0"/>
              <a:t>you have access </a:t>
            </a:r>
            <a:r>
              <a:rPr lang="en-GB" dirty="0" smtClean="0"/>
              <a:t>to </a:t>
            </a:r>
            <a:r>
              <a:rPr lang="en-GB" dirty="0"/>
              <a:t>s</a:t>
            </a:r>
            <a:r>
              <a:rPr lang="en-GB" dirty="0" smtClean="0"/>
              <a:t>uitable stakeholders </a:t>
            </a:r>
            <a:r>
              <a:rPr lang="en-GB" dirty="0"/>
              <a:t>who can advise on the </a:t>
            </a:r>
            <a:r>
              <a:rPr lang="en-GB" dirty="0" smtClean="0"/>
              <a:t>requirements.</a:t>
            </a:r>
          </a:p>
          <a:p>
            <a:r>
              <a:rPr lang="en-GB" dirty="0" smtClean="0"/>
              <a:t>These </a:t>
            </a:r>
            <a:r>
              <a:rPr lang="en-GB" dirty="0"/>
              <a:t>can be </a:t>
            </a:r>
            <a:r>
              <a:rPr lang="en-GB" dirty="0" smtClean="0"/>
              <a:t>representative of </a:t>
            </a:r>
            <a:r>
              <a:rPr lang="en-GB" dirty="0"/>
              <a:t>a persona, for example a chemistry simulation aimed at A Level </a:t>
            </a:r>
            <a:r>
              <a:rPr lang="en-GB" dirty="0" smtClean="0"/>
              <a:t>chemistry students </a:t>
            </a:r>
            <a:r>
              <a:rPr lang="en-GB" dirty="0"/>
              <a:t>can be discussed with a teacher and fellow students taking A </a:t>
            </a:r>
            <a:r>
              <a:rPr lang="en-GB" dirty="0" smtClean="0"/>
              <a:t>Level chemistry</a:t>
            </a:r>
            <a:r>
              <a:rPr lang="en-GB" dirty="0"/>
              <a:t>. An educational game aimed at primary-school students can </a:t>
            </a:r>
            <a:r>
              <a:rPr lang="en-GB" dirty="0" smtClean="0"/>
              <a:t>be discussed </a:t>
            </a:r>
            <a:r>
              <a:rPr lang="en-GB" dirty="0"/>
              <a:t>with a primary school teacher or teacher with experience of </a:t>
            </a:r>
            <a:r>
              <a:rPr lang="en-GB" dirty="0" smtClean="0"/>
              <a:t>the topic area and piloted and tested by younger students. These stakeholders will be invaluable during the analysis, design, development, testing and evaluation of the product. </a:t>
            </a:r>
            <a:endParaRPr lang="en-GB" dirty="0"/>
          </a:p>
          <a:p>
            <a:r>
              <a:rPr lang="en-GB" dirty="0" smtClean="0"/>
              <a:t>While </a:t>
            </a:r>
            <a:r>
              <a:rPr lang="en-GB" dirty="0"/>
              <a:t>the computer game may </a:t>
            </a:r>
            <a:r>
              <a:rPr lang="en-GB" dirty="0" smtClean="0"/>
              <a:t>seem immediately </a:t>
            </a:r>
            <a:r>
              <a:rPr lang="en-GB" dirty="0"/>
              <a:t>attractive, writing games involves a lot of repetitive coding </a:t>
            </a:r>
            <a:r>
              <a:rPr lang="en-GB" dirty="0" smtClean="0"/>
              <a:t>and may </a:t>
            </a:r>
            <a:r>
              <a:rPr lang="en-GB" dirty="0"/>
              <a:t>not be the most exciting option. I</a:t>
            </a:r>
            <a:r>
              <a:rPr lang="en-GB" dirty="0" smtClean="0"/>
              <a:t>t </a:t>
            </a:r>
            <a:r>
              <a:rPr lang="en-GB" dirty="0"/>
              <a:t>is worth looking into scenarios </a:t>
            </a:r>
            <a:r>
              <a:rPr lang="en-GB" dirty="0" smtClean="0"/>
              <a:t>such as simulations, </a:t>
            </a:r>
            <a:r>
              <a:rPr lang="en-GB" dirty="0"/>
              <a:t>models, visualisations and other novel areas for a project </a:t>
            </a:r>
            <a:r>
              <a:rPr lang="en-GB" dirty="0" smtClean="0"/>
              <a:t>topic. Look </a:t>
            </a:r>
            <a:r>
              <a:rPr lang="en-GB" dirty="0"/>
              <a:t>far and wide for interesting and novel scenarios.</a:t>
            </a:r>
          </a:p>
        </p:txBody>
      </p:sp>
    </p:spTree>
    <p:extLst>
      <p:ext uri="{BB962C8B-B14F-4D97-AF65-F5344CB8AC3E}">
        <p14:creationId xmlns:p14="http://schemas.microsoft.com/office/powerpoint/2010/main" val="6681683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the </a:t>
            </a:r>
            <a:r>
              <a:rPr lang="en-GB" dirty="0" smtClean="0"/>
              <a:t>problem:</a:t>
            </a:r>
            <a:endParaRPr lang="en-GB" dirty="0"/>
          </a:p>
        </p:txBody>
      </p:sp>
      <p:sp>
        <p:nvSpPr>
          <p:cNvPr id="3" name="Content Placeholder 2"/>
          <p:cNvSpPr>
            <a:spLocks noGrp="1"/>
          </p:cNvSpPr>
          <p:nvPr>
            <p:ph idx="1"/>
          </p:nvPr>
        </p:nvSpPr>
        <p:spPr>
          <a:xfrm>
            <a:off x="179512" y="764704"/>
            <a:ext cx="8784976" cy="5904656"/>
          </a:xfrm>
        </p:spPr>
        <p:txBody>
          <a:bodyPr/>
          <a:lstStyle/>
          <a:p>
            <a:r>
              <a:rPr lang="en-GB" sz="2000" dirty="0"/>
              <a:t>Proper analysis of a problem is often overlooked by candidates eager </a:t>
            </a:r>
            <a:r>
              <a:rPr lang="en-GB" sz="2000" dirty="0" smtClean="0"/>
              <a:t>to start </a:t>
            </a:r>
            <a:r>
              <a:rPr lang="en-GB" sz="2000" dirty="0"/>
              <a:t>coding their solutions, but careful analysis of a problem is the key </a:t>
            </a:r>
            <a:r>
              <a:rPr lang="en-GB" sz="2000" dirty="0" smtClean="0"/>
              <a:t>to success </a:t>
            </a:r>
            <a:r>
              <a:rPr lang="en-GB" sz="2000" dirty="0"/>
              <a:t>when </a:t>
            </a:r>
            <a:r>
              <a:rPr lang="en-GB" sz="2000" dirty="0" smtClean="0"/>
              <a:t>programming.</a:t>
            </a:r>
          </a:p>
          <a:p>
            <a:r>
              <a:rPr lang="en-GB" sz="2000" dirty="0" smtClean="0"/>
              <a:t>A </a:t>
            </a:r>
            <a:r>
              <a:rPr lang="en-GB" sz="2000" dirty="0"/>
              <a:t>programmed solution to a problem is </a:t>
            </a:r>
            <a:r>
              <a:rPr lang="en-GB" sz="2000" dirty="0" smtClean="0"/>
              <a:t>an abstraction </a:t>
            </a:r>
            <a:r>
              <a:rPr lang="en-GB" sz="2000" dirty="0"/>
              <a:t>of reality - obvious for those who choose to create </a:t>
            </a:r>
            <a:r>
              <a:rPr lang="en-GB" sz="2000" dirty="0" smtClean="0"/>
              <a:t>simulations for </a:t>
            </a:r>
            <a:r>
              <a:rPr lang="en-GB" sz="2000" dirty="0"/>
              <a:t>chemistry or physics or </a:t>
            </a:r>
            <a:r>
              <a:rPr lang="en-GB" sz="2000" dirty="0" smtClean="0"/>
              <a:t>biology, </a:t>
            </a:r>
            <a:r>
              <a:rPr lang="en-GB" sz="2000" dirty="0"/>
              <a:t>but true for the vast majority </a:t>
            </a:r>
            <a:r>
              <a:rPr lang="en-GB" sz="2000" dirty="0" smtClean="0"/>
              <a:t>of project </a:t>
            </a:r>
            <a:r>
              <a:rPr lang="en-GB" sz="2000" dirty="0"/>
              <a:t>types. </a:t>
            </a:r>
            <a:endParaRPr lang="en-GB" sz="2000" dirty="0" smtClean="0"/>
          </a:p>
          <a:p>
            <a:r>
              <a:rPr lang="en-GB" sz="2000" dirty="0" smtClean="0"/>
              <a:t>Devising </a:t>
            </a:r>
            <a:r>
              <a:rPr lang="en-GB" sz="2000" dirty="0"/>
              <a:t>an abstract model of the situation is the first </a:t>
            </a:r>
            <a:r>
              <a:rPr lang="en-GB" sz="2000" dirty="0" smtClean="0"/>
              <a:t>stage in </a:t>
            </a:r>
            <a:r>
              <a:rPr lang="en-GB" sz="2000" dirty="0"/>
              <a:t>a successful project. You will need to identify a suitable problem </a:t>
            </a:r>
            <a:r>
              <a:rPr lang="en-GB" sz="2000" dirty="0" smtClean="0"/>
              <a:t>and identify </a:t>
            </a:r>
            <a:r>
              <a:rPr lang="en-GB" sz="2000" dirty="0"/>
              <a:t>the features that make it amenable to a computational solution.</a:t>
            </a:r>
          </a:p>
          <a:p>
            <a:r>
              <a:rPr lang="en-GB" sz="2000" dirty="0"/>
              <a:t>Programs are written to be used by someone - the stakeholder </a:t>
            </a:r>
            <a:r>
              <a:rPr lang="en-GB" sz="2000" dirty="0" smtClean="0"/>
              <a:t>– and you </a:t>
            </a:r>
            <a:r>
              <a:rPr lang="en-GB" sz="2000" dirty="0"/>
              <a:t>need to identify who will use the program, explaining clearly </a:t>
            </a:r>
            <a:r>
              <a:rPr lang="en-GB" sz="2000" dirty="0" smtClean="0"/>
              <a:t>what their </a:t>
            </a:r>
            <a:r>
              <a:rPr lang="en-GB" sz="2000" dirty="0"/>
              <a:t>needs </a:t>
            </a:r>
            <a:r>
              <a:rPr lang="en-GB" sz="2000" dirty="0" smtClean="0"/>
              <a:t>are, </a:t>
            </a:r>
            <a:r>
              <a:rPr lang="en-GB" sz="2000" dirty="0"/>
              <a:t>why they will find the solution useful and why the </a:t>
            </a:r>
            <a:r>
              <a:rPr lang="en-GB" sz="2000" dirty="0" smtClean="0"/>
              <a:t>solution is </a:t>
            </a:r>
            <a:r>
              <a:rPr lang="en-GB" sz="2000" dirty="0"/>
              <a:t>appropriate to their needs. Stakeholders may include people other </a:t>
            </a:r>
            <a:r>
              <a:rPr lang="en-GB" sz="2000" dirty="0" smtClean="0"/>
              <a:t>than end users, </a:t>
            </a:r>
            <a:r>
              <a:rPr lang="en-GB" sz="2000" dirty="0"/>
              <a:t>for example a web-based project will need to consider </a:t>
            </a:r>
            <a:r>
              <a:rPr lang="en-GB" sz="2000" dirty="0" smtClean="0"/>
              <a:t>the needs </a:t>
            </a:r>
            <a:r>
              <a:rPr lang="en-GB" sz="2000" dirty="0"/>
              <a:t>of the website owner, any staff employed by the website owner </a:t>
            </a:r>
            <a:r>
              <a:rPr lang="en-GB" sz="2000" dirty="0" smtClean="0"/>
              <a:t>and the </a:t>
            </a:r>
            <a:r>
              <a:rPr lang="en-GB" sz="2000" dirty="0"/>
              <a:t>website users. Each of these has a stake in the product and each </a:t>
            </a:r>
            <a:r>
              <a:rPr lang="en-GB" sz="2000" dirty="0" smtClean="0"/>
              <a:t>has different </a:t>
            </a:r>
            <a:r>
              <a:rPr lang="en-GB" sz="2000" dirty="0"/>
              <a:t>requirements for the product. All of these must be considered.</a:t>
            </a:r>
          </a:p>
        </p:txBody>
      </p:sp>
    </p:spTree>
    <p:extLst>
      <p:ext uri="{BB962C8B-B14F-4D97-AF65-F5344CB8AC3E}">
        <p14:creationId xmlns:p14="http://schemas.microsoft.com/office/powerpoint/2010/main" val="405989931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the problem:</a:t>
            </a:r>
          </a:p>
        </p:txBody>
      </p:sp>
      <p:sp>
        <p:nvSpPr>
          <p:cNvPr id="3" name="Content Placeholder 2"/>
          <p:cNvSpPr>
            <a:spLocks noGrp="1"/>
          </p:cNvSpPr>
          <p:nvPr>
            <p:ph idx="1"/>
          </p:nvPr>
        </p:nvSpPr>
        <p:spPr>
          <a:xfrm>
            <a:off x="179512" y="908720"/>
            <a:ext cx="8784976" cy="5760640"/>
          </a:xfrm>
        </p:spPr>
        <p:txBody>
          <a:bodyPr/>
          <a:lstStyle/>
          <a:p>
            <a:r>
              <a:rPr lang="en-GB" dirty="0"/>
              <a:t>These stakeholders may be real people who you can talk to about </a:t>
            </a:r>
            <a:r>
              <a:rPr lang="en-GB" dirty="0" smtClean="0"/>
              <a:t>their needs </a:t>
            </a:r>
            <a:r>
              <a:rPr lang="en-GB" dirty="0"/>
              <a:t>and requirements, or it may be a persona who typifies the </a:t>
            </a:r>
            <a:r>
              <a:rPr lang="en-GB" dirty="0" smtClean="0"/>
              <a:t>target group</a:t>
            </a:r>
            <a:r>
              <a:rPr lang="en-GB" dirty="0"/>
              <a:t>. A persona is a profile for a typical user, which is used </a:t>
            </a:r>
            <a:r>
              <a:rPr lang="en-GB" dirty="0" smtClean="0"/>
              <a:t>throughout the </a:t>
            </a:r>
            <a:r>
              <a:rPr lang="en-GB" dirty="0"/>
              <a:t>design and development stages to make sure the end-user needs </a:t>
            </a:r>
            <a:r>
              <a:rPr lang="en-GB" dirty="0" smtClean="0"/>
              <a:t>are considered </a:t>
            </a:r>
            <a:r>
              <a:rPr lang="en-GB" dirty="0"/>
              <a:t>at each stage of the process. </a:t>
            </a:r>
            <a:r>
              <a:rPr lang="en-GB" dirty="0" smtClean="0"/>
              <a:t>It </a:t>
            </a:r>
            <a:r>
              <a:rPr lang="en-GB" dirty="0"/>
              <a:t>is important to identify </a:t>
            </a:r>
            <a:r>
              <a:rPr lang="en-GB" dirty="0" smtClean="0"/>
              <a:t>the intended </a:t>
            </a:r>
            <a:r>
              <a:rPr lang="en-GB" dirty="0"/>
              <a:t>end users and their needs and requirements before moving on </a:t>
            </a:r>
            <a:r>
              <a:rPr lang="en-GB" dirty="0" smtClean="0"/>
              <a:t>to the </a:t>
            </a:r>
            <a:r>
              <a:rPr lang="en-GB" dirty="0"/>
              <a:t>next stage.</a:t>
            </a:r>
          </a:p>
          <a:p>
            <a:r>
              <a:rPr lang="en-GB" dirty="0"/>
              <a:t>Some detailed research will be required to identify what is </a:t>
            </a:r>
            <a:r>
              <a:rPr lang="en-GB" dirty="0" smtClean="0"/>
              <a:t>possible. It is </a:t>
            </a:r>
            <a:r>
              <a:rPr lang="en-GB" dirty="0"/>
              <a:t>essential you look at existing solutions to similar problems </a:t>
            </a:r>
            <a:r>
              <a:rPr lang="en-GB" dirty="0" smtClean="0"/>
              <a:t>that may </a:t>
            </a:r>
            <a:r>
              <a:rPr lang="en-GB" dirty="0"/>
              <a:t>provide valuable insights into aspects of the problem and </a:t>
            </a:r>
            <a:r>
              <a:rPr lang="en-GB" dirty="0" smtClean="0"/>
              <a:t>potential solutions</a:t>
            </a:r>
            <a:r>
              <a:rPr lang="en-GB" dirty="0"/>
              <a:t>. </a:t>
            </a:r>
            <a:r>
              <a:rPr lang="en-GB" dirty="0" smtClean="0"/>
              <a:t>It </a:t>
            </a:r>
            <a:r>
              <a:rPr lang="en-GB" dirty="0"/>
              <a:t>is important the stakeholder is considered for this </a:t>
            </a:r>
            <a:r>
              <a:rPr lang="en-GB" dirty="0" smtClean="0"/>
              <a:t>research. It would </a:t>
            </a:r>
            <a:r>
              <a:rPr lang="en-GB" dirty="0"/>
              <a:t>be of limited value to research programs aimed at adult users </a:t>
            </a:r>
            <a:r>
              <a:rPr lang="en-GB" dirty="0" smtClean="0"/>
              <a:t>when considering </a:t>
            </a:r>
            <a:r>
              <a:rPr lang="en-GB" dirty="0"/>
              <a:t>educational games for primary-age children, as their </a:t>
            </a:r>
            <a:r>
              <a:rPr lang="en-GB" dirty="0" smtClean="0"/>
              <a:t>needs, skills </a:t>
            </a:r>
            <a:r>
              <a:rPr lang="en-GB" dirty="0"/>
              <a:t>and requirements are significantly different.</a:t>
            </a:r>
          </a:p>
        </p:txBody>
      </p:sp>
    </p:spTree>
    <p:extLst>
      <p:ext uri="{BB962C8B-B14F-4D97-AF65-F5344CB8AC3E}">
        <p14:creationId xmlns:p14="http://schemas.microsoft.com/office/powerpoint/2010/main" val="52254740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the problem:</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97" t="33580" r="19792" b="7901"/>
          <a:stretch/>
        </p:blipFill>
        <p:spPr bwMode="auto">
          <a:xfrm>
            <a:off x="13692" y="980728"/>
            <a:ext cx="9130308" cy="4380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49350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65"/>
            <a:ext cx="8784976" cy="685800"/>
          </a:xfrm>
        </p:spPr>
        <p:txBody>
          <a:bodyPr/>
          <a:lstStyle/>
          <a:p>
            <a:r>
              <a:rPr lang="en-GB" dirty="0"/>
              <a:t>Analysis of the problem:</a:t>
            </a:r>
          </a:p>
        </p:txBody>
      </p:sp>
      <p:sp>
        <p:nvSpPr>
          <p:cNvPr id="3" name="Content Placeholder 2"/>
          <p:cNvSpPr>
            <a:spLocks noGrp="1"/>
          </p:cNvSpPr>
          <p:nvPr>
            <p:ph idx="1"/>
          </p:nvPr>
        </p:nvSpPr>
        <p:spPr>
          <a:xfrm>
            <a:off x="107504" y="836712"/>
            <a:ext cx="8928992" cy="5832648"/>
          </a:xfrm>
        </p:spPr>
        <p:txBody>
          <a:bodyPr/>
          <a:lstStyle/>
          <a:p>
            <a:r>
              <a:rPr lang="en-GB" sz="2000" dirty="0"/>
              <a:t>Research into existing solutions to similar problems will provide </a:t>
            </a:r>
            <a:r>
              <a:rPr lang="en-GB" sz="2000" dirty="0" smtClean="0"/>
              <a:t>information that </a:t>
            </a:r>
            <a:r>
              <a:rPr lang="en-GB" sz="2000" dirty="0"/>
              <a:t>can be used to justify an approach to the problem and identify </a:t>
            </a:r>
            <a:r>
              <a:rPr lang="en-GB" sz="2000" dirty="0" smtClean="0"/>
              <a:t>suitable features </a:t>
            </a:r>
            <a:r>
              <a:rPr lang="en-GB" sz="2000" dirty="0"/>
              <a:t>to be incorporated into the solution. </a:t>
            </a:r>
            <a:endParaRPr lang="en-GB" sz="2000" dirty="0" smtClean="0"/>
          </a:p>
          <a:p>
            <a:r>
              <a:rPr lang="en-GB" sz="2000" dirty="0" smtClean="0"/>
              <a:t>This </a:t>
            </a:r>
            <a:r>
              <a:rPr lang="en-GB" sz="2000" dirty="0"/>
              <a:t>process may also </a:t>
            </a:r>
            <a:r>
              <a:rPr lang="en-GB" sz="2000" dirty="0" smtClean="0"/>
              <a:t>identify any </a:t>
            </a:r>
            <a:r>
              <a:rPr lang="en-GB" sz="2000" dirty="0"/>
              <a:t>limitations on the solution being </a:t>
            </a:r>
            <a:r>
              <a:rPr lang="en-GB" sz="2000" dirty="0" smtClean="0"/>
              <a:t>proposed, </a:t>
            </a:r>
            <a:r>
              <a:rPr lang="en-GB" sz="2000" dirty="0"/>
              <a:t>for example to the </a:t>
            </a:r>
            <a:r>
              <a:rPr lang="en-GB" sz="2000" dirty="0" smtClean="0"/>
              <a:t>scope of </a:t>
            </a:r>
            <a:r>
              <a:rPr lang="en-GB" sz="2000" dirty="0"/>
              <a:t>the </a:t>
            </a:r>
            <a:r>
              <a:rPr lang="en-GB" sz="2000" dirty="0" smtClean="0"/>
              <a:t>solution. For example  a </a:t>
            </a:r>
            <a:r>
              <a:rPr lang="en-GB" sz="2000" dirty="0"/>
              <a:t>program to draw mathematical transformations may </a:t>
            </a:r>
            <a:r>
              <a:rPr lang="en-GB" sz="2000" dirty="0" smtClean="0"/>
              <a:t>be limited </a:t>
            </a:r>
            <a:r>
              <a:rPr lang="en-GB" sz="2000" dirty="0"/>
              <a:t>to a specific range of transformations or objects. You will need </a:t>
            </a:r>
            <a:r>
              <a:rPr lang="en-GB" sz="2000" dirty="0" smtClean="0"/>
              <a:t>to explain </a:t>
            </a:r>
            <a:r>
              <a:rPr lang="en-GB" sz="2000" dirty="0"/>
              <a:t>and justify these limitations to the proposed solution</a:t>
            </a:r>
            <a:r>
              <a:rPr lang="en-GB" sz="2000" dirty="0" smtClean="0"/>
              <a:t>.</a:t>
            </a:r>
          </a:p>
          <a:p>
            <a:r>
              <a:rPr lang="en-GB" sz="2000" dirty="0"/>
              <a:t>Once the analysis of the research is completed, it is possible to </a:t>
            </a:r>
            <a:r>
              <a:rPr lang="en-GB" sz="2000" dirty="0" smtClean="0"/>
              <a:t>specify the </a:t>
            </a:r>
            <a:r>
              <a:rPr lang="en-GB" sz="2000" dirty="0"/>
              <a:t>proposed solution and justified requirements, including any </a:t>
            </a:r>
            <a:r>
              <a:rPr lang="en-GB" sz="2000" dirty="0" smtClean="0"/>
              <a:t>software or </a:t>
            </a:r>
            <a:r>
              <a:rPr lang="en-GB" sz="2000" dirty="0"/>
              <a:t>hardware requirements and the choice of programming language. </a:t>
            </a:r>
            <a:endParaRPr lang="en-GB" sz="2000" dirty="0" smtClean="0"/>
          </a:p>
          <a:p>
            <a:r>
              <a:rPr lang="en-GB" sz="2000" dirty="0" smtClean="0"/>
              <a:t>The requirements </a:t>
            </a:r>
            <a:r>
              <a:rPr lang="en-GB" sz="2000" dirty="0"/>
              <a:t>for the solution provide the basis for identifying a set </a:t>
            </a:r>
            <a:r>
              <a:rPr lang="en-GB" sz="2000" dirty="0" smtClean="0"/>
              <a:t>of measurable </a:t>
            </a:r>
            <a:r>
              <a:rPr lang="en-GB" sz="2000" dirty="0"/>
              <a:t>criteria that can be used to evaluate the effectiveness of </a:t>
            </a:r>
            <a:r>
              <a:rPr lang="en-GB" sz="2000" dirty="0" smtClean="0"/>
              <a:t>the final </a:t>
            </a:r>
            <a:r>
              <a:rPr lang="en-GB" sz="2000" dirty="0"/>
              <a:t>product. These success criteria must relate to the requirements </a:t>
            </a:r>
            <a:r>
              <a:rPr lang="en-GB" sz="2000" dirty="0" smtClean="0"/>
              <a:t>and the </a:t>
            </a:r>
            <a:r>
              <a:rPr lang="en-GB" sz="2000" dirty="0"/>
              <a:t>needs of the stakeholder, but should be measurable; that is, you </a:t>
            </a:r>
            <a:r>
              <a:rPr lang="en-GB" sz="2000" dirty="0" smtClean="0"/>
              <a:t>can prove </a:t>
            </a:r>
            <a:r>
              <a:rPr lang="en-GB" sz="2000" dirty="0"/>
              <a:t>that they have been achieved through suitable test procedures.</a:t>
            </a:r>
          </a:p>
        </p:txBody>
      </p:sp>
    </p:spTree>
    <p:extLst>
      <p:ext uri="{BB962C8B-B14F-4D97-AF65-F5344CB8AC3E}">
        <p14:creationId xmlns:p14="http://schemas.microsoft.com/office/powerpoint/2010/main" val="350147019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Analysis of the problem:</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888" t="18271" r="15417" b="18271"/>
          <a:stretch/>
        </p:blipFill>
        <p:spPr bwMode="auto">
          <a:xfrm>
            <a:off x="251520" y="895524"/>
            <a:ext cx="8449366" cy="594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412237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3.1. Analysis of the problem (10 marks)</a:t>
            </a:r>
            <a:r>
              <a:rPr lang="en-GB" kern="1200" dirty="0" smtClean="0">
                <a:solidFill>
                  <a:srgbClr val="C00000"/>
                </a:solidFill>
              </a:rPr>
              <a:t>:</a:t>
            </a:r>
            <a:r>
              <a:rPr lang="en-GB" kern="1200" dirty="0">
                <a:solidFill>
                  <a:srgbClr val="C00000"/>
                </a:solidFill>
              </a:rPr>
              <a:t/>
            </a:r>
            <a:br>
              <a:rPr lang="en-GB" kern="1200" dirty="0">
                <a:solidFill>
                  <a:srgbClr val="C00000"/>
                </a:solidFill>
              </a:rPr>
            </a:br>
            <a:endParaRPr lang="en-GB"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127" t="26967" r="22142" b="28166"/>
          <a:stretch/>
        </p:blipFill>
        <p:spPr bwMode="auto">
          <a:xfrm>
            <a:off x="262947" y="1039214"/>
            <a:ext cx="8701541" cy="450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649441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571" t="19613" r="17381" b="8148"/>
          <a:stretch/>
        </p:blipFill>
        <p:spPr bwMode="auto">
          <a:xfrm>
            <a:off x="0" y="908720"/>
            <a:ext cx="9144000" cy="50179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0" y="6093296"/>
            <a:ext cx="9144000" cy="769441"/>
          </a:xfrm>
          <a:prstGeom prst="rect">
            <a:avLst/>
          </a:prstGeom>
          <a:noFill/>
        </p:spPr>
        <p:txBody>
          <a:bodyPr wrap="square" rtlCol="0">
            <a:spAutoFit/>
          </a:bodyPr>
          <a:lstStyle/>
          <a:p>
            <a:pPr algn="ctr"/>
            <a:r>
              <a:rPr lang="en-GB" b="1" dirty="0" smtClean="0">
                <a:solidFill>
                  <a:srgbClr val="FF0000"/>
                </a:solidFill>
              </a:rPr>
              <a:t>Supply all of the evidence requested on the next few slides and title your sections using keywords from the Mark Scheme above</a:t>
            </a:r>
            <a:endParaRPr lang="en-GB" b="1" dirty="0">
              <a:solidFill>
                <a:srgbClr val="FF0000"/>
              </a:solidFill>
            </a:endParaRPr>
          </a:p>
        </p:txBody>
      </p:sp>
    </p:spTree>
    <p:extLst>
      <p:ext uri="{BB962C8B-B14F-4D97-AF65-F5344CB8AC3E}">
        <p14:creationId xmlns:p14="http://schemas.microsoft.com/office/powerpoint/2010/main" val="276917353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Evidence:</a:t>
            </a:r>
            <a:endParaRPr lang="en-GB" dirty="0"/>
          </a:p>
        </p:txBody>
      </p:sp>
      <p:sp>
        <p:nvSpPr>
          <p:cNvPr id="3" name="Content Placeholder 2"/>
          <p:cNvSpPr>
            <a:spLocks noGrp="1"/>
          </p:cNvSpPr>
          <p:nvPr>
            <p:ph idx="1"/>
          </p:nvPr>
        </p:nvSpPr>
        <p:spPr>
          <a:xfrm>
            <a:off x="179512" y="764704"/>
            <a:ext cx="8784976" cy="5904656"/>
          </a:xfrm>
        </p:spPr>
        <p:txBody>
          <a:bodyPr/>
          <a:lstStyle/>
          <a:p>
            <a:pPr marL="0" indent="0">
              <a:buNone/>
            </a:pPr>
            <a:r>
              <a:rPr lang="en-GB" sz="2000" b="1" dirty="0" smtClean="0">
                <a:solidFill>
                  <a:srgbClr val="C00000"/>
                </a:solidFill>
              </a:rPr>
              <a:t>Justify </a:t>
            </a:r>
            <a:r>
              <a:rPr lang="en-GB" sz="2000" b="1" dirty="0">
                <a:solidFill>
                  <a:srgbClr val="C00000"/>
                </a:solidFill>
              </a:rPr>
              <a:t>why the problem can be </a:t>
            </a:r>
            <a:r>
              <a:rPr lang="en-GB" sz="2000" b="1" dirty="0" smtClean="0">
                <a:solidFill>
                  <a:srgbClr val="C00000"/>
                </a:solidFill>
              </a:rPr>
              <a:t>solved by </a:t>
            </a:r>
            <a:r>
              <a:rPr lang="en-GB" sz="2000" b="1" dirty="0">
                <a:solidFill>
                  <a:srgbClr val="C00000"/>
                </a:solidFill>
              </a:rPr>
              <a:t>computational </a:t>
            </a:r>
            <a:r>
              <a:rPr lang="en-GB" sz="2000" b="1" dirty="0" smtClean="0">
                <a:solidFill>
                  <a:srgbClr val="C00000"/>
                </a:solidFill>
              </a:rPr>
              <a:t>methods:</a:t>
            </a:r>
          </a:p>
          <a:p>
            <a:r>
              <a:rPr lang="en-GB" sz="2000" dirty="0"/>
              <a:t>Do explain </a:t>
            </a:r>
            <a:r>
              <a:rPr lang="en-GB" sz="2000" dirty="0" smtClean="0"/>
              <a:t>why the </a:t>
            </a:r>
            <a:r>
              <a:rPr lang="en-GB" sz="2000" dirty="0"/>
              <a:t>problem is suited to a computer program.</a:t>
            </a:r>
          </a:p>
          <a:p>
            <a:r>
              <a:rPr lang="en-GB" sz="2000" dirty="0"/>
              <a:t>Do explain the features of the problem that are amenable to a </a:t>
            </a:r>
            <a:r>
              <a:rPr lang="en-GB" sz="2000" dirty="0" smtClean="0"/>
              <a:t>programmed solution</a:t>
            </a:r>
            <a:r>
              <a:rPr lang="en-GB" sz="2000" dirty="0"/>
              <a:t>.</a:t>
            </a:r>
          </a:p>
          <a:p>
            <a:r>
              <a:rPr lang="en-GB" sz="2000" dirty="0"/>
              <a:t>Do explain why the output from the solution is valuable to the stakeholder.</a:t>
            </a:r>
          </a:p>
          <a:p>
            <a:pPr lvl="1"/>
            <a:r>
              <a:rPr lang="en-GB" sz="2000" dirty="0" smtClean="0"/>
              <a:t>For </a:t>
            </a:r>
            <a:r>
              <a:rPr lang="en-GB" sz="2000" dirty="0"/>
              <a:t>a stock control program, this will include better management of </a:t>
            </a:r>
            <a:r>
              <a:rPr lang="en-GB" sz="2000" dirty="0" smtClean="0"/>
              <a:t>stock, bringing </a:t>
            </a:r>
            <a:r>
              <a:rPr lang="en-GB" sz="2000" dirty="0"/>
              <a:t>potential savings on overstock or out-of-date stock.</a:t>
            </a:r>
          </a:p>
          <a:p>
            <a:pPr lvl="1"/>
            <a:r>
              <a:rPr lang="en-GB" sz="2000" dirty="0" smtClean="0"/>
              <a:t>For a </a:t>
            </a:r>
            <a:r>
              <a:rPr lang="en-GB" sz="2000" dirty="0"/>
              <a:t>science simulation, it could be because it reinforces learning of </a:t>
            </a:r>
            <a:r>
              <a:rPr lang="en-GB" sz="2000" dirty="0" smtClean="0"/>
              <a:t>certain concepts </a:t>
            </a:r>
            <a:r>
              <a:rPr lang="en-GB" sz="2000" dirty="0"/>
              <a:t>or simulates features that are </a:t>
            </a:r>
            <a:r>
              <a:rPr lang="en-GB" sz="2000" dirty="0" smtClean="0"/>
              <a:t>difficult </a:t>
            </a:r>
            <a:r>
              <a:rPr lang="en-GB" sz="2000" dirty="0"/>
              <a:t>to create in a laboratory.</a:t>
            </a:r>
          </a:p>
          <a:p>
            <a:pPr lvl="1"/>
            <a:r>
              <a:rPr lang="en-GB" sz="2000" dirty="0" smtClean="0"/>
              <a:t>For </a:t>
            </a:r>
            <a:r>
              <a:rPr lang="en-GB" sz="2000" dirty="0"/>
              <a:t>computer games or </a:t>
            </a:r>
            <a:r>
              <a:rPr lang="en-GB" sz="2000" dirty="0" smtClean="0"/>
              <a:t>utilities explain </a:t>
            </a:r>
            <a:r>
              <a:rPr lang="en-GB" sz="2000" dirty="0"/>
              <a:t>the interest from the Stakeholders </a:t>
            </a:r>
            <a:r>
              <a:rPr lang="en-GB" sz="2000" dirty="0" smtClean="0"/>
              <a:t>in the </a:t>
            </a:r>
            <a:r>
              <a:rPr lang="en-GB" sz="2000" dirty="0"/>
              <a:t>game </a:t>
            </a:r>
            <a:r>
              <a:rPr lang="en-GB" sz="2000" dirty="0" smtClean="0"/>
              <a:t>or the </a:t>
            </a:r>
            <a:r>
              <a:rPr lang="en-GB" sz="2000" dirty="0"/>
              <a:t>need for the utility.</a:t>
            </a:r>
          </a:p>
          <a:p>
            <a:r>
              <a:rPr lang="en-GB" sz="2000" dirty="0"/>
              <a:t>Don't </a:t>
            </a:r>
            <a:r>
              <a:rPr lang="en-GB" sz="2000" dirty="0" smtClean="0"/>
              <a:t>simply state that you </a:t>
            </a:r>
            <a:r>
              <a:rPr lang="en-GB" sz="2000" dirty="0"/>
              <a:t>are </a:t>
            </a:r>
            <a:r>
              <a:rPr lang="en-GB" sz="2000" dirty="0" smtClean="0"/>
              <a:t>going to </a:t>
            </a:r>
            <a:r>
              <a:rPr lang="en-GB" sz="2000" dirty="0"/>
              <a:t>create a program because it is </a:t>
            </a:r>
            <a:r>
              <a:rPr lang="en-GB" sz="2000" dirty="0" smtClean="0"/>
              <a:t>needed. You must justify your </a:t>
            </a:r>
            <a:r>
              <a:rPr lang="en-GB" sz="2000" dirty="0"/>
              <a:t>decisions</a:t>
            </a:r>
            <a:r>
              <a:rPr lang="en-GB" sz="2000" dirty="0" smtClean="0"/>
              <a:t>.</a:t>
            </a:r>
          </a:p>
          <a:p>
            <a:r>
              <a:rPr lang="en-GB" sz="2000" dirty="0" smtClean="0"/>
              <a:t>Talk to your stakeholders and get some User Requirements.</a:t>
            </a:r>
            <a:endParaRPr lang="en-GB" sz="2000" dirty="0"/>
          </a:p>
        </p:txBody>
      </p:sp>
    </p:spTree>
    <p:extLst>
      <p:ext uri="{BB962C8B-B14F-4D97-AF65-F5344CB8AC3E}">
        <p14:creationId xmlns:p14="http://schemas.microsoft.com/office/powerpoint/2010/main" val="85082326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smtClean="0">
                <a:solidFill>
                  <a:srgbClr val="C00000"/>
                </a:solidFill>
              </a:rPr>
              <a:t>Research:</a:t>
            </a:r>
          </a:p>
          <a:p>
            <a:r>
              <a:rPr lang="en-GB" dirty="0"/>
              <a:t>Do provide detailed research into existing solutions to similar problems.</a:t>
            </a:r>
          </a:p>
          <a:p>
            <a:r>
              <a:rPr lang="en-GB" dirty="0"/>
              <a:t>Do </a:t>
            </a:r>
            <a:r>
              <a:rPr lang="en-GB" dirty="0" smtClean="0"/>
              <a:t>show that </a:t>
            </a:r>
            <a:r>
              <a:rPr lang="en-GB" dirty="0"/>
              <a:t>the research identifies features that can be adapted for use in </a:t>
            </a:r>
            <a:r>
              <a:rPr lang="en-GB" dirty="0" smtClean="0"/>
              <a:t>the proposed </a:t>
            </a:r>
            <a:r>
              <a:rPr lang="en-GB" dirty="0"/>
              <a:t>solution.</a:t>
            </a:r>
          </a:p>
          <a:p>
            <a:r>
              <a:rPr lang="en-GB" dirty="0"/>
              <a:t>Do show </a:t>
            </a:r>
            <a:r>
              <a:rPr lang="en-GB" dirty="0" smtClean="0"/>
              <a:t>how the </a:t>
            </a:r>
            <a:r>
              <a:rPr lang="en-GB" dirty="0"/>
              <a:t>research provides insight into the proposed solution and </a:t>
            </a:r>
            <a:r>
              <a:rPr lang="en-GB" dirty="0" smtClean="0"/>
              <a:t>how the </a:t>
            </a:r>
            <a:r>
              <a:rPr lang="en-GB" dirty="0"/>
              <a:t>features to be used are appropriate.</a:t>
            </a:r>
          </a:p>
          <a:p>
            <a:r>
              <a:rPr lang="en-GB" dirty="0"/>
              <a:t>Don't rely on your own input </a:t>
            </a:r>
            <a:r>
              <a:rPr lang="en-GB" dirty="0" smtClean="0"/>
              <a:t>for the </a:t>
            </a:r>
            <a:r>
              <a:rPr lang="en-GB" dirty="0"/>
              <a:t>solution to a problem.</a:t>
            </a:r>
          </a:p>
          <a:p>
            <a:r>
              <a:rPr lang="en-GB" dirty="0"/>
              <a:t>Don't rely on an </a:t>
            </a:r>
            <a:r>
              <a:rPr lang="en-GB" dirty="0" smtClean="0"/>
              <a:t>interview with </a:t>
            </a:r>
            <a:r>
              <a:rPr lang="en-GB" dirty="0"/>
              <a:t>an end user for all of your research into </a:t>
            </a:r>
            <a:r>
              <a:rPr lang="en-GB" dirty="0" smtClean="0"/>
              <a:t>the problem.</a:t>
            </a:r>
          </a:p>
          <a:p>
            <a:r>
              <a:rPr lang="en-GB" dirty="0" smtClean="0"/>
              <a:t>If there is a current system used by the stakeholders which is computerised or not you must describe it in detail.</a:t>
            </a:r>
            <a:endParaRPr lang="en-GB" dirty="0"/>
          </a:p>
        </p:txBody>
      </p:sp>
    </p:spTree>
    <p:extLst>
      <p:ext uri="{BB962C8B-B14F-4D97-AF65-F5344CB8AC3E}">
        <p14:creationId xmlns:p14="http://schemas.microsoft.com/office/powerpoint/2010/main" val="22783861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3.1. Analysis of the problem (10 marks)</a:t>
            </a:r>
            <a:r>
              <a:rPr lang="en-GB" kern="1200" dirty="0" smtClean="0">
                <a:solidFill>
                  <a:srgbClr val="C00000"/>
                </a:solidFill>
              </a:rPr>
              <a:t>:</a:t>
            </a:r>
            <a:r>
              <a:rPr lang="en-GB" kern="1200" dirty="0">
                <a:solidFill>
                  <a:srgbClr val="C00000"/>
                </a:solidFill>
              </a:rPr>
              <a:t/>
            </a:r>
            <a:br>
              <a:rPr lang="en-GB" kern="1200" dirty="0">
                <a:solidFill>
                  <a:srgbClr val="C00000"/>
                </a:solidFill>
              </a:rPr>
            </a:br>
            <a:endParaRPr lang="en-GB"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127" t="26967" r="22142" b="28166"/>
          <a:stretch/>
        </p:blipFill>
        <p:spPr bwMode="auto">
          <a:xfrm>
            <a:off x="262947" y="1039214"/>
            <a:ext cx="8701541" cy="450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69831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a:solidFill>
                  <a:srgbClr val="C00000"/>
                </a:solidFill>
              </a:rPr>
              <a:t>Features of the proposed </a:t>
            </a:r>
            <a:r>
              <a:rPr lang="en-GB" b="1" dirty="0" smtClean="0">
                <a:solidFill>
                  <a:srgbClr val="C00000"/>
                </a:solidFill>
              </a:rPr>
              <a:t>solution:</a:t>
            </a:r>
          </a:p>
          <a:p>
            <a:r>
              <a:rPr lang="en-GB" dirty="0"/>
              <a:t>Do </a:t>
            </a:r>
            <a:r>
              <a:rPr lang="en-GB" dirty="0" smtClean="0"/>
              <a:t>identify, list and explain the </a:t>
            </a:r>
            <a:r>
              <a:rPr lang="en-GB" dirty="0"/>
              <a:t>features of the proposed solution.</a:t>
            </a:r>
          </a:p>
          <a:p>
            <a:r>
              <a:rPr lang="en-GB" dirty="0"/>
              <a:t>Do identify any limitations on the proposed solution.</a:t>
            </a:r>
          </a:p>
          <a:p>
            <a:pPr lvl="1"/>
            <a:r>
              <a:rPr lang="en-GB" dirty="0" smtClean="0"/>
              <a:t>Some </a:t>
            </a:r>
            <a:r>
              <a:rPr lang="en-GB" dirty="0"/>
              <a:t>problems may be too large to complete in the time allowed.</a:t>
            </a:r>
          </a:p>
          <a:p>
            <a:pPr lvl="1"/>
            <a:r>
              <a:rPr lang="en-GB" dirty="0"/>
              <a:t>I</a:t>
            </a:r>
            <a:r>
              <a:rPr lang="en-GB" dirty="0" smtClean="0"/>
              <a:t>t </a:t>
            </a:r>
            <a:r>
              <a:rPr lang="en-GB" dirty="0"/>
              <a:t>may be appropriate to identify desirable features that will not be included </a:t>
            </a:r>
            <a:r>
              <a:rPr lang="en-GB" dirty="0" smtClean="0"/>
              <a:t>in the </a:t>
            </a:r>
            <a:r>
              <a:rPr lang="en-GB" dirty="0"/>
              <a:t>solution (these can be revisited in the evaluation).</a:t>
            </a:r>
          </a:p>
          <a:p>
            <a:r>
              <a:rPr lang="en-GB" dirty="0"/>
              <a:t>Do be realistic </a:t>
            </a:r>
            <a:r>
              <a:rPr lang="en-GB" dirty="0" smtClean="0"/>
              <a:t>about what </a:t>
            </a:r>
            <a:r>
              <a:rPr lang="en-GB" dirty="0"/>
              <a:t>can be achieved in the time allowed.</a:t>
            </a:r>
          </a:p>
          <a:p>
            <a:r>
              <a:rPr lang="en-GB" dirty="0"/>
              <a:t>Don't attempt to solve problems that are too complex to complete in the </a:t>
            </a:r>
            <a:r>
              <a:rPr lang="en-GB" dirty="0" smtClean="0"/>
              <a:t>time allowed.</a:t>
            </a:r>
            <a:endParaRPr lang="en-GB" dirty="0"/>
          </a:p>
        </p:txBody>
      </p:sp>
    </p:spTree>
    <p:extLst>
      <p:ext uri="{BB962C8B-B14F-4D97-AF65-F5344CB8AC3E}">
        <p14:creationId xmlns:p14="http://schemas.microsoft.com/office/powerpoint/2010/main" val="371992940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a:solidFill>
                  <a:srgbClr val="C00000"/>
                </a:solidFill>
              </a:rPr>
              <a:t>Software and hardware </a:t>
            </a:r>
            <a:r>
              <a:rPr lang="en-GB" b="1" dirty="0" smtClean="0">
                <a:solidFill>
                  <a:srgbClr val="C00000"/>
                </a:solidFill>
              </a:rPr>
              <a:t>requirements:</a:t>
            </a:r>
          </a:p>
          <a:p>
            <a:r>
              <a:rPr lang="en-GB" dirty="0"/>
              <a:t>Do specify any hardware requirements for your solution.</a:t>
            </a:r>
          </a:p>
          <a:p>
            <a:pPr lvl="1"/>
            <a:r>
              <a:rPr lang="en-GB" dirty="0" smtClean="0"/>
              <a:t>If </a:t>
            </a:r>
            <a:r>
              <a:rPr lang="en-GB" dirty="0"/>
              <a:t>there are only limited requirements, specify the minimum hardware </a:t>
            </a:r>
            <a:r>
              <a:rPr lang="en-GB" dirty="0" smtClean="0"/>
              <a:t>required to </a:t>
            </a:r>
            <a:r>
              <a:rPr lang="en-GB" dirty="0"/>
              <a:t>implement the solution.</a:t>
            </a:r>
          </a:p>
          <a:p>
            <a:r>
              <a:rPr lang="en-GB" dirty="0"/>
              <a:t>Do specify any software requirements for your solution.</a:t>
            </a:r>
          </a:p>
          <a:p>
            <a:pPr lvl="1"/>
            <a:r>
              <a:rPr lang="en-GB" dirty="0" smtClean="0"/>
              <a:t>If </a:t>
            </a:r>
            <a:r>
              <a:rPr lang="en-GB" dirty="0"/>
              <a:t>any additional software is required or if the solution </a:t>
            </a:r>
            <a:r>
              <a:rPr lang="en-GB" dirty="0" smtClean="0"/>
              <a:t>only works </a:t>
            </a:r>
            <a:r>
              <a:rPr lang="en-GB" dirty="0"/>
              <a:t>with </a:t>
            </a:r>
            <a:r>
              <a:rPr lang="en-GB" dirty="0" smtClean="0"/>
              <a:t>specific versions </a:t>
            </a:r>
            <a:r>
              <a:rPr lang="en-GB" dirty="0"/>
              <a:t>of software, identify this.</a:t>
            </a:r>
          </a:p>
          <a:p>
            <a:r>
              <a:rPr lang="en-GB" dirty="0"/>
              <a:t>Do identify any additional utilities that will be required to implement the solution.</a:t>
            </a:r>
          </a:p>
          <a:p>
            <a:r>
              <a:rPr lang="en-GB" dirty="0"/>
              <a:t>Don't list all the software available simply to justify a choice.</a:t>
            </a:r>
          </a:p>
          <a:p>
            <a:r>
              <a:rPr lang="en-GB" dirty="0"/>
              <a:t>Don't simply identify what software you are using.</a:t>
            </a:r>
            <a:endParaRPr lang="en-GB" b="1" dirty="0">
              <a:solidFill>
                <a:srgbClr val="C00000"/>
              </a:solidFill>
            </a:endParaRPr>
          </a:p>
        </p:txBody>
      </p:sp>
    </p:spTree>
    <p:extLst>
      <p:ext uri="{BB962C8B-B14F-4D97-AF65-F5344CB8AC3E}">
        <p14:creationId xmlns:p14="http://schemas.microsoft.com/office/powerpoint/2010/main" val="96875398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a:solidFill>
                  <a:srgbClr val="C00000"/>
                </a:solidFill>
              </a:rPr>
              <a:t>Success </a:t>
            </a:r>
            <a:r>
              <a:rPr lang="en-GB" b="1" dirty="0" smtClean="0">
                <a:solidFill>
                  <a:srgbClr val="C00000"/>
                </a:solidFill>
              </a:rPr>
              <a:t>criteria:</a:t>
            </a:r>
          </a:p>
          <a:p>
            <a:r>
              <a:rPr lang="en-GB" dirty="0"/>
              <a:t>Success criteria should link the stakeholder requirements to a test plan and will </a:t>
            </a:r>
            <a:r>
              <a:rPr lang="en-GB" dirty="0" smtClean="0"/>
              <a:t>be used </a:t>
            </a:r>
            <a:r>
              <a:rPr lang="en-GB" dirty="0"/>
              <a:t>with evidence of testing to evaluate the final product.</a:t>
            </a:r>
          </a:p>
          <a:p>
            <a:r>
              <a:rPr lang="en-GB" dirty="0"/>
              <a:t>Do specify the success criteria for the proposed solution.</a:t>
            </a:r>
          </a:p>
          <a:p>
            <a:pPr lvl="1"/>
            <a:r>
              <a:rPr lang="en-GB" dirty="0" smtClean="0"/>
              <a:t>These </a:t>
            </a:r>
            <a:r>
              <a:rPr lang="en-GB" dirty="0"/>
              <a:t>must be measureable criteria based on the stakeholder </a:t>
            </a:r>
            <a:r>
              <a:rPr lang="en-GB" dirty="0" smtClean="0"/>
              <a:t>requirements. </a:t>
            </a:r>
          </a:p>
          <a:p>
            <a:r>
              <a:rPr lang="en-GB" dirty="0" smtClean="0"/>
              <a:t>Do </a:t>
            </a:r>
            <a:r>
              <a:rPr lang="en-GB" dirty="0"/>
              <a:t>specify success criteria that can be demonstrated through testing.</a:t>
            </a:r>
          </a:p>
          <a:p>
            <a:r>
              <a:rPr lang="en-GB" dirty="0"/>
              <a:t>Don't specify vague subjective </a:t>
            </a:r>
            <a:r>
              <a:rPr lang="en-GB" dirty="0" smtClean="0"/>
              <a:t>criteria, </a:t>
            </a:r>
            <a:r>
              <a:rPr lang="en-GB" dirty="0"/>
              <a:t>such as a colourful interface or easy </a:t>
            </a:r>
            <a:r>
              <a:rPr lang="en-GB" dirty="0" smtClean="0"/>
              <a:t>or quick to </a:t>
            </a:r>
            <a:r>
              <a:rPr lang="en-GB" dirty="0"/>
              <a:t>use.</a:t>
            </a:r>
            <a:endParaRPr lang="en-GB" b="1" dirty="0">
              <a:solidFill>
                <a:srgbClr val="C00000"/>
              </a:solidFill>
            </a:endParaRPr>
          </a:p>
        </p:txBody>
      </p:sp>
    </p:spTree>
    <p:extLst>
      <p:ext uri="{BB962C8B-B14F-4D97-AF65-F5344CB8AC3E}">
        <p14:creationId xmlns:p14="http://schemas.microsoft.com/office/powerpoint/2010/main" val="32105551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7665"/>
            <a:ext cx="8784976" cy="685800"/>
          </a:xfrm>
        </p:spPr>
        <p:txBody>
          <a:bodyPr/>
          <a:lstStyle/>
          <a:p>
            <a:r>
              <a:rPr lang="en-GB" dirty="0" smtClean="0"/>
              <a:t>Design:</a:t>
            </a:r>
            <a:endParaRPr lang="en-GB" dirty="0"/>
          </a:p>
        </p:txBody>
      </p:sp>
      <p:sp>
        <p:nvSpPr>
          <p:cNvPr id="3" name="Content Placeholder 2"/>
          <p:cNvSpPr>
            <a:spLocks noGrp="1"/>
          </p:cNvSpPr>
          <p:nvPr>
            <p:ph idx="1"/>
          </p:nvPr>
        </p:nvSpPr>
        <p:spPr>
          <a:xfrm>
            <a:off x="179512" y="692696"/>
            <a:ext cx="8784976" cy="5976664"/>
          </a:xfrm>
        </p:spPr>
        <p:txBody>
          <a:bodyPr/>
          <a:lstStyle/>
          <a:p>
            <a:r>
              <a:rPr lang="en-GB" sz="2100" dirty="0"/>
              <a:t>The problem identified will include some complexity and it will </a:t>
            </a:r>
            <a:r>
              <a:rPr lang="en-GB" sz="2100" dirty="0" smtClean="0"/>
              <a:t>not be </a:t>
            </a:r>
            <a:r>
              <a:rPr lang="en-GB" sz="2100" dirty="0"/>
              <a:t>possible to code it as a simple linear program. </a:t>
            </a:r>
            <a:r>
              <a:rPr lang="en-GB" sz="2100" dirty="0" smtClean="0"/>
              <a:t>It </a:t>
            </a:r>
            <a:r>
              <a:rPr lang="en-GB" sz="2100" dirty="0"/>
              <a:t>is important </a:t>
            </a:r>
            <a:r>
              <a:rPr lang="en-GB" sz="2100" dirty="0" smtClean="0"/>
              <a:t>the problem </a:t>
            </a:r>
            <a:r>
              <a:rPr lang="en-GB" sz="2100" dirty="0"/>
              <a:t>be broken down into its component parts before </a:t>
            </a:r>
            <a:r>
              <a:rPr lang="en-GB" sz="2100" dirty="0" smtClean="0"/>
              <a:t>attempting to </a:t>
            </a:r>
            <a:r>
              <a:rPr lang="en-GB" sz="2100" dirty="0"/>
              <a:t>create a design for a </a:t>
            </a:r>
            <a:r>
              <a:rPr lang="en-GB" sz="2100" dirty="0" smtClean="0"/>
              <a:t>solution.</a:t>
            </a:r>
          </a:p>
          <a:p>
            <a:r>
              <a:rPr lang="en-GB" sz="2100" dirty="0" smtClean="0"/>
              <a:t>Systematically </a:t>
            </a:r>
            <a:r>
              <a:rPr lang="en-GB" sz="2100" dirty="0"/>
              <a:t>decompose the </a:t>
            </a:r>
            <a:r>
              <a:rPr lang="en-GB" sz="2100" dirty="0" smtClean="0"/>
              <a:t>problem until </a:t>
            </a:r>
            <a:r>
              <a:rPr lang="en-GB" sz="2100" dirty="0"/>
              <a:t>it is a series of solvable sub-problems suitable for a </a:t>
            </a:r>
            <a:r>
              <a:rPr lang="en-GB" sz="2100" dirty="0" smtClean="0"/>
              <a:t>computational solution</a:t>
            </a:r>
            <a:r>
              <a:rPr lang="en-GB" sz="2100" dirty="0"/>
              <a:t>. Typically this will be a set of identified procedures needed </a:t>
            </a:r>
            <a:r>
              <a:rPr lang="en-GB" sz="2100" dirty="0" smtClean="0"/>
              <a:t>to complete </a:t>
            </a:r>
            <a:r>
              <a:rPr lang="en-GB" sz="2100" dirty="0"/>
              <a:t>the solution.</a:t>
            </a:r>
          </a:p>
          <a:p>
            <a:r>
              <a:rPr lang="en-GB" sz="2100" dirty="0"/>
              <a:t>These procedures will need to be completed in a specific order </a:t>
            </a:r>
            <a:r>
              <a:rPr lang="en-GB" sz="2100" dirty="0" smtClean="0"/>
              <a:t>to solve </a:t>
            </a:r>
            <a:r>
              <a:rPr lang="en-GB" sz="2100" dirty="0"/>
              <a:t>the problem and this provides the detailed structure for </a:t>
            </a:r>
            <a:r>
              <a:rPr lang="en-GB" sz="2100" dirty="0" smtClean="0"/>
              <a:t>the solution </a:t>
            </a:r>
            <a:r>
              <a:rPr lang="en-GB" sz="2100" dirty="0"/>
              <a:t>to be developed. These procedures and how they are </a:t>
            </a:r>
            <a:r>
              <a:rPr lang="en-GB" sz="2100" dirty="0" smtClean="0"/>
              <a:t>linked must </a:t>
            </a:r>
            <a:r>
              <a:rPr lang="en-GB" sz="2100" dirty="0"/>
              <a:t>be fully described using suitable algorithms. </a:t>
            </a:r>
            <a:endParaRPr lang="en-GB" sz="2100" dirty="0" smtClean="0"/>
          </a:p>
          <a:p>
            <a:r>
              <a:rPr lang="en-GB" sz="2100" dirty="0" smtClean="0"/>
              <a:t>The </a:t>
            </a:r>
            <a:r>
              <a:rPr lang="en-GB" sz="2100" dirty="0"/>
              <a:t>algorithms </a:t>
            </a:r>
            <a:r>
              <a:rPr lang="en-GB" sz="2100" dirty="0" smtClean="0"/>
              <a:t>must be </a:t>
            </a:r>
            <a:r>
              <a:rPr lang="en-GB" sz="2100" dirty="0"/>
              <a:t>able to describe the solution in detail, showing how the </a:t>
            </a:r>
            <a:r>
              <a:rPr lang="en-GB" sz="2100" dirty="0" smtClean="0"/>
              <a:t>program will </a:t>
            </a:r>
            <a:r>
              <a:rPr lang="en-GB" sz="2100" dirty="0"/>
              <a:t>solve each of the individual sub-problems and how these </a:t>
            </a:r>
            <a:r>
              <a:rPr lang="en-GB" sz="2100" dirty="0" smtClean="0"/>
              <a:t>sub-problems are </a:t>
            </a:r>
            <a:r>
              <a:rPr lang="en-GB" sz="2100" dirty="0"/>
              <a:t>combined into a single solution for the whole problem.</a:t>
            </a:r>
          </a:p>
          <a:p>
            <a:r>
              <a:rPr lang="en-GB" sz="2100" dirty="0"/>
              <a:t>The algorithms should be detailed enough to hand on </a:t>
            </a:r>
            <a:r>
              <a:rPr lang="en-GB" sz="2100" dirty="0" smtClean="0"/>
              <a:t>to another programmer </a:t>
            </a:r>
            <a:r>
              <a:rPr lang="en-GB" sz="2100" dirty="0"/>
              <a:t>to complete the </a:t>
            </a:r>
            <a:r>
              <a:rPr lang="en-GB" sz="2100" dirty="0" smtClean="0"/>
              <a:t>project.</a:t>
            </a:r>
            <a:endParaRPr lang="en-GB" sz="2100" dirty="0"/>
          </a:p>
        </p:txBody>
      </p:sp>
    </p:spTree>
    <p:extLst>
      <p:ext uri="{BB962C8B-B14F-4D97-AF65-F5344CB8AC3E}">
        <p14:creationId xmlns:p14="http://schemas.microsoft.com/office/powerpoint/2010/main" val="212346965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698" t="21587" r="22381" b="18024"/>
          <a:stretch/>
        </p:blipFill>
        <p:spPr bwMode="auto">
          <a:xfrm>
            <a:off x="611560" y="764704"/>
            <a:ext cx="8064896" cy="6098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084901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95" t="26102" r="63651" b="18025"/>
          <a:stretch/>
        </p:blipFill>
        <p:spPr bwMode="auto">
          <a:xfrm>
            <a:off x="1763688" y="908720"/>
            <a:ext cx="5348342" cy="594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920527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3997"/>
            <a:ext cx="8784976" cy="685800"/>
          </a:xfrm>
        </p:spPr>
        <p:txBody>
          <a:bodyPr/>
          <a:lstStyle/>
          <a:p>
            <a:r>
              <a:rPr lang="en-GB" dirty="0"/>
              <a:t>Design:</a:t>
            </a:r>
          </a:p>
        </p:txBody>
      </p:sp>
      <p:sp>
        <p:nvSpPr>
          <p:cNvPr id="3" name="Content Placeholder 2"/>
          <p:cNvSpPr>
            <a:spLocks noGrp="1"/>
          </p:cNvSpPr>
          <p:nvPr>
            <p:ph idx="1"/>
          </p:nvPr>
        </p:nvSpPr>
        <p:spPr>
          <a:xfrm>
            <a:off x="179512" y="692696"/>
            <a:ext cx="8784976" cy="5976664"/>
          </a:xfrm>
        </p:spPr>
        <p:txBody>
          <a:bodyPr/>
          <a:lstStyle/>
          <a:p>
            <a:pPr>
              <a:spcAft>
                <a:spcPts val="0"/>
              </a:spcAft>
            </a:pPr>
            <a:r>
              <a:rPr lang="en-GB" sz="2000" dirty="0"/>
              <a:t>Programs create output from inputs by processing the </a:t>
            </a:r>
            <a:r>
              <a:rPr lang="en-GB" sz="2000" dirty="0" smtClean="0"/>
              <a:t>data.</a:t>
            </a:r>
          </a:p>
          <a:p>
            <a:pPr>
              <a:spcAft>
                <a:spcPts val="0"/>
              </a:spcAft>
            </a:pPr>
            <a:r>
              <a:rPr lang="en-GB" sz="2000" dirty="0" smtClean="0"/>
              <a:t>Use the requirements </a:t>
            </a:r>
            <a:r>
              <a:rPr lang="en-GB" sz="2000" dirty="0"/>
              <a:t>for the program to identify the necessary outputs </a:t>
            </a:r>
            <a:r>
              <a:rPr lang="en-GB" sz="2000" dirty="0" smtClean="0"/>
              <a:t>and consequently </a:t>
            </a:r>
            <a:r>
              <a:rPr lang="en-GB" sz="2000" dirty="0"/>
              <a:t>derive the necessary inputs and processing. </a:t>
            </a:r>
            <a:endParaRPr lang="en-GB" sz="2000" dirty="0" smtClean="0"/>
          </a:p>
          <a:p>
            <a:pPr>
              <a:spcAft>
                <a:spcPts val="0"/>
              </a:spcAft>
            </a:pPr>
            <a:r>
              <a:rPr lang="en-GB" sz="2000" dirty="0" smtClean="0"/>
              <a:t>Justifying the choices </a:t>
            </a:r>
            <a:r>
              <a:rPr lang="en-GB" sz="2000" dirty="0"/>
              <a:t>made and providing an outline demonstration of how </a:t>
            </a:r>
            <a:r>
              <a:rPr lang="en-GB" sz="2000" dirty="0" smtClean="0"/>
              <a:t>these algorithms </a:t>
            </a:r>
            <a:r>
              <a:rPr lang="en-GB" sz="2000" dirty="0"/>
              <a:t>define a solution is important. </a:t>
            </a:r>
            <a:endParaRPr lang="en-GB" sz="2000" dirty="0" smtClean="0"/>
          </a:p>
          <a:p>
            <a:pPr>
              <a:spcAft>
                <a:spcPts val="0"/>
              </a:spcAft>
            </a:pPr>
            <a:r>
              <a:rPr lang="en-GB" sz="2000" dirty="0" smtClean="0"/>
              <a:t>Input </a:t>
            </a:r>
            <a:r>
              <a:rPr lang="en-GB" sz="2000" dirty="0"/>
              <a:t>and output is the </a:t>
            </a:r>
            <a:r>
              <a:rPr lang="en-GB" sz="2000" dirty="0" smtClean="0"/>
              <a:t>means of </a:t>
            </a:r>
            <a:r>
              <a:rPr lang="en-GB" sz="2000" dirty="0"/>
              <a:t>communication with the end user of a program. </a:t>
            </a:r>
            <a:endParaRPr lang="en-GB" sz="2000" dirty="0" smtClean="0"/>
          </a:p>
          <a:p>
            <a:pPr>
              <a:spcAft>
                <a:spcPts val="0"/>
              </a:spcAft>
            </a:pPr>
            <a:r>
              <a:rPr lang="en-GB" sz="2000" dirty="0" smtClean="0"/>
              <a:t>These usability features </a:t>
            </a:r>
            <a:r>
              <a:rPr lang="en-GB" sz="2000" dirty="0"/>
              <a:t>should be chosen carefully and the choices justified in terms </a:t>
            </a:r>
            <a:r>
              <a:rPr lang="en-GB" sz="2000" dirty="0" smtClean="0"/>
              <a:t>of the </a:t>
            </a:r>
            <a:r>
              <a:rPr lang="en-GB" sz="2000" dirty="0"/>
              <a:t>stakeholder requirements. For a simulation, for example, the user </a:t>
            </a:r>
            <a:r>
              <a:rPr lang="en-GB" sz="2000" dirty="0" smtClean="0"/>
              <a:t>will need </a:t>
            </a:r>
            <a:r>
              <a:rPr lang="en-GB" sz="2000" dirty="0"/>
              <a:t>to set starting conditions. Will these be typed or selected from a </a:t>
            </a:r>
            <a:r>
              <a:rPr lang="en-GB" sz="2000" dirty="0" smtClean="0"/>
              <a:t>list or </a:t>
            </a:r>
            <a:r>
              <a:rPr lang="en-GB" sz="2000" dirty="0"/>
              <a:t>set using an on-screen dial or slider? The decision will be the result </a:t>
            </a:r>
            <a:r>
              <a:rPr lang="en-GB" sz="2000" dirty="0" smtClean="0"/>
              <a:t>of choices </a:t>
            </a:r>
            <a:r>
              <a:rPr lang="en-GB" sz="2000" dirty="0"/>
              <a:t>made for the user interface for the program.</a:t>
            </a:r>
          </a:p>
          <a:p>
            <a:pPr>
              <a:spcAft>
                <a:spcPts val="0"/>
              </a:spcAft>
            </a:pPr>
            <a:r>
              <a:rPr lang="en-GB" sz="2000" dirty="0"/>
              <a:t>The solution will be processing data and it is vitally important to </a:t>
            </a:r>
            <a:r>
              <a:rPr lang="en-GB" sz="2000" dirty="0" smtClean="0"/>
              <a:t>select appropriate </a:t>
            </a:r>
            <a:r>
              <a:rPr lang="en-GB" sz="2000" dirty="0"/>
              <a:t>data types, suitable data structures, necessary validation </a:t>
            </a:r>
            <a:r>
              <a:rPr lang="en-GB" sz="2000" dirty="0" smtClean="0"/>
              <a:t>and variable </a:t>
            </a:r>
            <a:r>
              <a:rPr lang="en-GB" sz="2000" dirty="0"/>
              <a:t>names that identify their purpose. These data items will </a:t>
            </a:r>
            <a:r>
              <a:rPr lang="en-GB" sz="2000" dirty="0" smtClean="0"/>
              <a:t>need suitable </a:t>
            </a:r>
            <a:r>
              <a:rPr lang="en-GB" sz="2000" dirty="0"/>
              <a:t>test data to be used during the development </a:t>
            </a:r>
            <a:r>
              <a:rPr lang="en-GB" sz="2000" dirty="0" smtClean="0"/>
              <a:t>process to ensure the </a:t>
            </a:r>
            <a:r>
              <a:rPr lang="en-GB" sz="2000" dirty="0"/>
              <a:t>processing produces the desired results and the validation </a:t>
            </a:r>
            <a:r>
              <a:rPr lang="en-GB" sz="2000" dirty="0" smtClean="0"/>
              <a:t>rejects unacceptable </a:t>
            </a:r>
            <a:r>
              <a:rPr lang="en-GB" sz="2000" dirty="0"/>
              <a:t>values.</a:t>
            </a:r>
          </a:p>
        </p:txBody>
      </p:sp>
    </p:spTree>
    <p:extLst>
      <p:ext uri="{BB962C8B-B14F-4D97-AF65-F5344CB8AC3E}">
        <p14:creationId xmlns:p14="http://schemas.microsoft.com/office/powerpoint/2010/main" val="380518175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sp>
        <p:nvSpPr>
          <p:cNvPr id="3" name="Content Placeholder 2"/>
          <p:cNvSpPr>
            <a:spLocks noGrp="1"/>
          </p:cNvSpPr>
          <p:nvPr>
            <p:ph idx="1"/>
          </p:nvPr>
        </p:nvSpPr>
        <p:spPr/>
        <p:txBody>
          <a:bodyPr/>
          <a:lstStyle/>
          <a:p>
            <a:pPr marL="0" indent="0">
              <a:buNone/>
            </a:pPr>
            <a:r>
              <a:rPr lang="en-GB" dirty="0"/>
              <a:t>Including solutions to </a:t>
            </a:r>
            <a:r>
              <a:rPr lang="en-GB" dirty="0" smtClean="0"/>
              <a:t>a quadratic </a:t>
            </a:r>
            <a:r>
              <a:rPr lang="en-GB" dirty="0"/>
              <a:t>equation</a:t>
            </a:r>
          </a:p>
          <a:p>
            <a:r>
              <a:rPr lang="en-GB" dirty="0"/>
              <a:t>For a program that includes </a:t>
            </a:r>
            <a:r>
              <a:rPr lang="en-GB" dirty="0" smtClean="0"/>
              <a:t>the solutions </a:t>
            </a:r>
            <a:r>
              <a:rPr lang="en-GB" dirty="0"/>
              <a:t>to a quadratic </a:t>
            </a:r>
            <a:r>
              <a:rPr lang="en-GB" dirty="0" smtClean="0"/>
              <a:t>equation some </a:t>
            </a:r>
            <a:r>
              <a:rPr lang="en-GB" dirty="0"/>
              <a:t>decisions need to be made:</a:t>
            </a:r>
          </a:p>
          <a:p>
            <a:pPr lvl="1"/>
            <a:r>
              <a:rPr lang="en-GB" dirty="0" smtClean="0"/>
              <a:t>Are </a:t>
            </a:r>
            <a:r>
              <a:rPr lang="en-GB" dirty="0"/>
              <a:t>non-integer </a:t>
            </a:r>
            <a:r>
              <a:rPr lang="en-GB" dirty="0" smtClean="0"/>
              <a:t>coefficients allowed?</a:t>
            </a:r>
          </a:p>
          <a:p>
            <a:pPr lvl="1"/>
            <a:r>
              <a:rPr lang="en-GB" dirty="0" smtClean="0"/>
              <a:t>Are </a:t>
            </a:r>
            <a:r>
              <a:rPr lang="en-GB" dirty="0"/>
              <a:t>we interested in </a:t>
            </a:r>
            <a:r>
              <a:rPr lang="en-GB" dirty="0" smtClean="0"/>
              <a:t>non-real roots?</a:t>
            </a:r>
          </a:p>
          <a:p>
            <a:pPr lvl="1"/>
            <a:r>
              <a:rPr lang="en-GB" dirty="0" smtClean="0"/>
              <a:t>Will we </a:t>
            </a:r>
            <a:r>
              <a:rPr lang="en-GB" dirty="0"/>
              <a:t>accept a=0; that is, </a:t>
            </a:r>
            <a:r>
              <a:rPr lang="en-GB" dirty="0" smtClean="0"/>
              <a:t>a simple </a:t>
            </a:r>
            <a:r>
              <a:rPr lang="en-GB" dirty="0"/>
              <a:t>linear </a:t>
            </a:r>
            <a:r>
              <a:rPr lang="en-GB" dirty="0" smtClean="0"/>
              <a:t>equation?</a:t>
            </a:r>
          </a:p>
          <a:p>
            <a:pPr lvl="1"/>
            <a:r>
              <a:rPr lang="en-GB" dirty="0"/>
              <a:t>I</a:t>
            </a:r>
            <a:r>
              <a:rPr lang="en-GB" dirty="0" smtClean="0"/>
              <a:t>f </a:t>
            </a:r>
            <a:r>
              <a:rPr lang="en-GB" dirty="0"/>
              <a:t>we are only </a:t>
            </a:r>
            <a:r>
              <a:rPr lang="en-GB" dirty="0" smtClean="0"/>
              <a:t>accepting coefficients </a:t>
            </a:r>
            <a:r>
              <a:rPr lang="en-GB" dirty="0"/>
              <a:t>that are </a:t>
            </a:r>
            <a:r>
              <a:rPr lang="en-GB" dirty="0" smtClean="0"/>
              <a:t>integers,</a:t>
            </a:r>
            <a:r>
              <a:rPr lang="en-GB" dirty="0"/>
              <a:t> </a:t>
            </a:r>
            <a:r>
              <a:rPr lang="en-GB" dirty="0" smtClean="0"/>
              <a:t>some </a:t>
            </a:r>
            <a:r>
              <a:rPr lang="en-GB" dirty="0"/>
              <a:t>validation on the </a:t>
            </a:r>
            <a:r>
              <a:rPr lang="en-GB" dirty="0" smtClean="0"/>
              <a:t>input values </a:t>
            </a:r>
            <a:r>
              <a:rPr lang="en-GB" dirty="0"/>
              <a:t>is required and </a:t>
            </a:r>
            <a:r>
              <a:rPr lang="en-GB" dirty="0" smtClean="0"/>
              <a:t>this needs </a:t>
            </a:r>
            <a:r>
              <a:rPr lang="en-GB" dirty="0"/>
              <a:t>to be checked with </a:t>
            </a:r>
            <a:r>
              <a:rPr lang="en-GB" dirty="0" smtClean="0"/>
              <a:t>real values </a:t>
            </a:r>
            <a:r>
              <a:rPr lang="en-GB" dirty="0"/>
              <a:t>to make sure they </a:t>
            </a:r>
            <a:r>
              <a:rPr lang="en-GB" dirty="0" smtClean="0"/>
              <a:t>are rejected.</a:t>
            </a:r>
          </a:p>
          <a:p>
            <a:pPr lvl="1"/>
            <a:r>
              <a:rPr lang="en-GB" dirty="0" smtClean="0"/>
              <a:t>For </a:t>
            </a:r>
            <a:r>
              <a:rPr lang="en-GB" dirty="0"/>
              <a:t>real roots only a </a:t>
            </a:r>
            <a:r>
              <a:rPr lang="en-GB" dirty="0" smtClean="0"/>
              <a:t>check that</a:t>
            </a:r>
            <a:r>
              <a:rPr lang="en-GB" dirty="0"/>
              <a:t> </a:t>
            </a:r>
            <a:r>
              <a:rPr lang="en-GB" dirty="0" smtClean="0"/>
              <a:t>b2&gt;=4ac </a:t>
            </a:r>
            <a:r>
              <a:rPr lang="en-GB" dirty="0"/>
              <a:t>is required and </a:t>
            </a:r>
            <a:r>
              <a:rPr lang="en-GB" dirty="0" smtClean="0"/>
              <a:t>values such </a:t>
            </a:r>
            <a:r>
              <a:rPr lang="en-GB" dirty="0"/>
              <a:t>as </a:t>
            </a:r>
            <a:r>
              <a:rPr lang="en-GB" dirty="0" smtClean="0"/>
              <a:t>1,2, 4  should </a:t>
            </a:r>
            <a:r>
              <a:rPr lang="en-GB" dirty="0"/>
              <a:t>return </a:t>
            </a:r>
            <a:r>
              <a:rPr lang="en-GB" dirty="0" smtClean="0"/>
              <a:t>an error </a:t>
            </a:r>
            <a:r>
              <a:rPr lang="en-GB" dirty="0"/>
              <a:t>message such </a:t>
            </a:r>
            <a:r>
              <a:rPr lang="en-GB" dirty="0" smtClean="0"/>
              <a:t>as ‘this</a:t>
            </a:r>
            <a:r>
              <a:rPr lang="en-GB" dirty="0"/>
              <a:t> </a:t>
            </a:r>
            <a:r>
              <a:rPr lang="en-GB" dirty="0" smtClean="0"/>
              <a:t>equation </a:t>
            </a:r>
            <a:r>
              <a:rPr lang="en-GB" dirty="0"/>
              <a:t>has no real </a:t>
            </a:r>
            <a:r>
              <a:rPr lang="en-GB" dirty="0" smtClean="0"/>
              <a:t>roots’.</a:t>
            </a:r>
            <a:endParaRPr lang="en-GB" dirty="0"/>
          </a:p>
          <a:p>
            <a:pPr lvl="1"/>
            <a:r>
              <a:rPr lang="en-GB" dirty="0" smtClean="0"/>
              <a:t>Lf we </a:t>
            </a:r>
            <a:r>
              <a:rPr lang="en-GB" dirty="0"/>
              <a:t>want to ignore </a:t>
            </a:r>
            <a:r>
              <a:rPr lang="en-GB" dirty="0" smtClean="0"/>
              <a:t>linear equations </a:t>
            </a:r>
            <a:r>
              <a:rPr lang="en-GB" dirty="0"/>
              <a:t>then </a:t>
            </a:r>
            <a:r>
              <a:rPr lang="en-GB" dirty="0" smtClean="0"/>
              <a:t>a=0 </a:t>
            </a:r>
            <a:r>
              <a:rPr lang="en-GB" dirty="0"/>
              <a:t>must </a:t>
            </a:r>
            <a:r>
              <a:rPr lang="en-GB" dirty="0" smtClean="0"/>
              <a:t>be validated </a:t>
            </a:r>
            <a:r>
              <a:rPr lang="en-GB" dirty="0"/>
              <a:t>and </a:t>
            </a:r>
            <a:r>
              <a:rPr lang="en-GB" dirty="0" smtClean="0"/>
              <a:t>rejected.</a:t>
            </a:r>
            <a:endParaRPr lang="en-GB" dirty="0"/>
          </a:p>
        </p:txBody>
      </p:sp>
    </p:spTree>
    <p:extLst>
      <p:ext uri="{BB962C8B-B14F-4D97-AF65-F5344CB8AC3E}">
        <p14:creationId xmlns:p14="http://schemas.microsoft.com/office/powerpoint/2010/main" val="383345143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3.2 Design of the solution (15 marks</a:t>
            </a:r>
            <a:r>
              <a:rPr lang="en-GB" dirty="0" smtClean="0"/>
              <a:t>):</a:t>
            </a:r>
            <a:r>
              <a:rPr lang="en-GB" kern="1200" dirty="0">
                <a:solidFill>
                  <a:srgbClr val="C00000"/>
                </a:solidFill>
              </a:rPr>
              <a:t/>
            </a:r>
            <a:br>
              <a:rPr lang="en-GB" kern="1200" dirty="0">
                <a:solidFill>
                  <a:srgbClr val="C00000"/>
                </a:solidFill>
              </a:rPr>
            </a:br>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097" t="26852" r="22154" b="36574"/>
          <a:stretch/>
        </p:blipFill>
        <p:spPr bwMode="auto">
          <a:xfrm>
            <a:off x="228600" y="908720"/>
            <a:ext cx="8735888" cy="3686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687504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Criteria:</a:t>
            </a:r>
            <a:endParaRPr lang="en-GB"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809" t="12839" r="16746" b="19436"/>
          <a:stretch/>
        </p:blipFill>
        <p:spPr bwMode="auto">
          <a:xfrm>
            <a:off x="7293" y="908720"/>
            <a:ext cx="9144000" cy="467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6093296"/>
            <a:ext cx="9144000" cy="769441"/>
          </a:xfrm>
          <a:prstGeom prst="rect">
            <a:avLst/>
          </a:prstGeom>
          <a:noFill/>
        </p:spPr>
        <p:txBody>
          <a:bodyPr wrap="square" rtlCol="0">
            <a:spAutoFit/>
          </a:bodyPr>
          <a:lstStyle/>
          <a:p>
            <a:pPr algn="ctr"/>
            <a:r>
              <a:rPr lang="en-GB" b="1" dirty="0" smtClean="0">
                <a:solidFill>
                  <a:srgbClr val="FF0000"/>
                </a:solidFill>
              </a:rPr>
              <a:t>Supply all of the evidence requested on the next few slides and title your sections using keywords from the Mark Scheme above</a:t>
            </a:r>
            <a:endParaRPr lang="en-GB" b="1" dirty="0">
              <a:solidFill>
                <a:srgbClr val="FF0000"/>
              </a:solidFill>
            </a:endParaRPr>
          </a:p>
        </p:txBody>
      </p:sp>
    </p:spTree>
    <p:extLst>
      <p:ext uri="{BB962C8B-B14F-4D97-AF65-F5344CB8AC3E}">
        <p14:creationId xmlns:p14="http://schemas.microsoft.com/office/powerpoint/2010/main" val="355089961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3.2 Design of the solution (15 marks</a:t>
            </a:r>
            <a:r>
              <a:rPr lang="en-GB" dirty="0" smtClean="0"/>
              <a:t>):</a:t>
            </a:r>
            <a:r>
              <a:rPr lang="en-GB" kern="1200" dirty="0">
                <a:solidFill>
                  <a:srgbClr val="C00000"/>
                </a:solidFill>
              </a:rPr>
              <a:t/>
            </a:r>
            <a:br>
              <a:rPr lang="en-GB" kern="1200" dirty="0">
                <a:solidFill>
                  <a:srgbClr val="C00000"/>
                </a:solidFill>
              </a:rPr>
            </a:br>
            <a:endParaRPr lang="en-GB"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097" t="26852" r="22154" b="36574"/>
          <a:stretch/>
        </p:blipFill>
        <p:spPr bwMode="auto">
          <a:xfrm>
            <a:off x="228600" y="908720"/>
            <a:ext cx="8735888" cy="3686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7707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Evidence:</a:t>
            </a:r>
            <a:endParaRPr lang="en-GB" dirty="0"/>
          </a:p>
        </p:txBody>
      </p:sp>
      <p:sp>
        <p:nvSpPr>
          <p:cNvPr id="3" name="Content Placeholder 2"/>
          <p:cNvSpPr>
            <a:spLocks noGrp="1"/>
          </p:cNvSpPr>
          <p:nvPr>
            <p:ph idx="1"/>
          </p:nvPr>
        </p:nvSpPr>
        <p:spPr/>
        <p:txBody>
          <a:bodyPr/>
          <a:lstStyle/>
          <a:p>
            <a:pPr marL="0" indent="0">
              <a:buNone/>
            </a:pPr>
            <a:r>
              <a:rPr lang="en-GB" b="1" dirty="0">
                <a:solidFill>
                  <a:srgbClr val="C00000"/>
                </a:solidFill>
              </a:rPr>
              <a:t>Decompose the </a:t>
            </a:r>
            <a:r>
              <a:rPr lang="en-GB" b="1" dirty="0" smtClean="0">
                <a:solidFill>
                  <a:srgbClr val="C00000"/>
                </a:solidFill>
              </a:rPr>
              <a:t>problem:</a:t>
            </a:r>
          </a:p>
          <a:p>
            <a:r>
              <a:rPr lang="en-GB" dirty="0" smtClean="0"/>
              <a:t>Do </a:t>
            </a:r>
            <a:r>
              <a:rPr lang="en-GB" dirty="0"/>
              <a:t>provide evidence of decomposing the problem into </a:t>
            </a:r>
            <a:r>
              <a:rPr lang="en-GB" dirty="0" smtClean="0"/>
              <a:t>smaller problems </a:t>
            </a:r>
            <a:r>
              <a:rPr lang="en-GB" dirty="0"/>
              <a:t>suitable for computational solution.</a:t>
            </a:r>
          </a:p>
          <a:p>
            <a:r>
              <a:rPr lang="en-GB" dirty="0"/>
              <a:t>Do provide evidence of a systematic approach, explaining </a:t>
            </a:r>
            <a:r>
              <a:rPr lang="en-GB" dirty="0" smtClean="0"/>
              <a:t>and Justifying </a:t>
            </a:r>
            <a:r>
              <a:rPr lang="en-GB" dirty="0"/>
              <a:t>each Step in the </a:t>
            </a:r>
            <a:r>
              <a:rPr lang="en-GB" dirty="0" smtClean="0"/>
              <a:t>Process.</a:t>
            </a:r>
          </a:p>
          <a:p>
            <a:r>
              <a:rPr lang="en-GB" dirty="0" smtClean="0"/>
              <a:t>A table </a:t>
            </a:r>
            <a:r>
              <a:rPr lang="en-GB" dirty="0"/>
              <a:t>showing how each problem is broken down or </a:t>
            </a:r>
            <a:r>
              <a:rPr lang="en-GB" dirty="0" smtClean="0"/>
              <a:t>a description </a:t>
            </a:r>
            <a:r>
              <a:rPr lang="en-GB" dirty="0"/>
              <a:t>of the process will be suitable</a:t>
            </a:r>
            <a:r>
              <a:rPr lang="en-GB" dirty="0" smtClean="0"/>
              <a:t>.</a:t>
            </a:r>
          </a:p>
          <a:p>
            <a:r>
              <a:rPr lang="en-GB" dirty="0"/>
              <a:t>You need to break it down into functional areas which should each be a single subroutine or function in your final </a:t>
            </a:r>
            <a:r>
              <a:rPr lang="en-GB" dirty="0" smtClean="0"/>
              <a:t>solution describing Modular </a:t>
            </a:r>
            <a:r>
              <a:rPr lang="en-GB" dirty="0"/>
              <a:t>Programming or Top Down </a:t>
            </a:r>
            <a:r>
              <a:rPr lang="en-GB" dirty="0" smtClean="0"/>
              <a:t>Design.</a:t>
            </a:r>
            <a:endParaRPr lang="en-GB" dirty="0"/>
          </a:p>
          <a:p>
            <a:r>
              <a:rPr lang="en-GB" dirty="0"/>
              <a:t>Don't simply state the problem as a single process</a:t>
            </a:r>
            <a:r>
              <a:rPr lang="en-GB" dirty="0" smtClean="0"/>
              <a:t>.</a:t>
            </a:r>
          </a:p>
          <a:p>
            <a:pPr marL="0" indent="0">
              <a:buNone/>
            </a:pPr>
            <a:r>
              <a:rPr lang="en-GB" b="1" dirty="0">
                <a:solidFill>
                  <a:srgbClr val="C00000"/>
                </a:solidFill>
              </a:rPr>
              <a:t>Structure of the </a:t>
            </a:r>
            <a:r>
              <a:rPr lang="en-GB" b="1" dirty="0" smtClean="0">
                <a:solidFill>
                  <a:srgbClr val="C00000"/>
                </a:solidFill>
              </a:rPr>
              <a:t>solution:</a:t>
            </a:r>
          </a:p>
          <a:p>
            <a:r>
              <a:rPr lang="en-GB" dirty="0" smtClean="0"/>
              <a:t>Do </a:t>
            </a:r>
            <a:r>
              <a:rPr lang="en-GB" dirty="0"/>
              <a:t>provide a detailed overview of the structure of </a:t>
            </a:r>
            <a:r>
              <a:rPr lang="en-GB" dirty="0" smtClean="0"/>
              <a:t>the solution</a:t>
            </a:r>
            <a:r>
              <a:rPr lang="en-GB" dirty="0"/>
              <a:t> as a Modular Structure Diagram of the solution or Class Diagrams.</a:t>
            </a:r>
          </a:p>
        </p:txBody>
      </p:sp>
    </p:spTree>
    <p:extLst>
      <p:ext uri="{BB962C8B-B14F-4D97-AF65-F5344CB8AC3E}">
        <p14:creationId xmlns:p14="http://schemas.microsoft.com/office/powerpoint/2010/main" val="26493086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784976" cy="685800"/>
          </a:xfrm>
        </p:spPr>
        <p:txBody>
          <a:bodyPr/>
          <a:lstStyle/>
          <a:p>
            <a:r>
              <a:rPr lang="en-GB" dirty="0"/>
              <a:t>Evidence:</a:t>
            </a:r>
          </a:p>
        </p:txBody>
      </p:sp>
      <p:sp>
        <p:nvSpPr>
          <p:cNvPr id="3" name="Content Placeholder 2"/>
          <p:cNvSpPr>
            <a:spLocks noGrp="1"/>
          </p:cNvSpPr>
          <p:nvPr>
            <p:ph idx="1"/>
          </p:nvPr>
        </p:nvSpPr>
        <p:spPr>
          <a:xfrm>
            <a:off x="179512" y="692696"/>
            <a:ext cx="8784976" cy="5976664"/>
          </a:xfrm>
        </p:spPr>
        <p:txBody>
          <a:bodyPr/>
          <a:lstStyle/>
          <a:p>
            <a:pPr marL="0" indent="0">
              <a:buNone/>
            </a:pPr>
            <a:r>
              <a:rPr lang="en-GB" sz="2100" b="1" dirty="0" smtClean="0">
                <a:solidFill>
                  <a:srgbClr val="C00000"/>
                </a:solidFill>
              </a:rPr>
              <a:t>Algorithms:</a:t>
            </a:r>
          </a:p>
          <a:p>
            <a:r>
              <a:rPr lang="en-GB" sz="2100" dirty="0"/>
              <a:t>Do provide a set of algorithms to describe each of the </a:t>
            </a:r>
            <a:r>
              <a:rPr lang="en-GB" sz="2100" dirty="0" smtClean="0"/>
              <a:t>sub-problems</a:t>
            </a:r>
            <a:r>
              <a:rPr lang="en-GB" sz="2100" dirty="0"/>
              <a:t>.</a:t>
            </a:r>
          </a:p>
          <a:p>
            <a:r>
              <a:rPr lang="en-GB" sz="2100" dirty="0"/>
              <a:t>Do show how these algorithms fit together to form </a:t>
            </a:r>
            <a:r>
              <a:rPr lang="en-GB" sz="2100" dirty="0" smtClean="0"/>
              <a:t>a complete </a:t>
            </a:r>
            <a:r>
              <a:rPr lang="en-GB" sz="2100" dirty="0"/>
              <a:t>solution to the problem.</a:t>
            </a:r>
          </a:p>
          <a:p>
            <a:r>
              <a:rPr lang="en-GB" sz="2100" dirty="0"/>
              <a:t>Do show how the algorithms have been tested to </a:t>
            </a:r>
            <a:r>
              <a:rPr lang="en-GB" sz="2100" dirty="0" smtClean="0"/>
              <a:t>show that</a:t>
            </a:r>
            <a:r>
              <a:rPr lang="en-GB" sz="2100" dirty="0"/>
              <a:t> </a:t>
            </a:r>
            <a:r>
              <a:rPr lang="en-GB" sz="2100" dirty="0" smtClean="0"/>
              <a:t>they </a:t>
            </a:r>
            <a:r>
              <a:rPr lang="en-GB" sz="2100" dirty="0"/>
              <a:t>work as </a:t>
            </a:r>
            <a:r>
              <a:rPr lang="en-GB" sz="2100" dirty="0" smtClean="0"/>
              <a:t>required for example with Dry Runs and Trace Tables.</a:t>
            </a:r>
            <a:endParaRPr lang="en-GB" sz="2100" dirty="0"/>
          </a:p>
          <a:p>
            <a:r>
              <a:rPr lang="en-GB" sz="2100" dirty="0"/>
              <a:t>Don't simply provide an outline data flow.</a:t>
            </a:r>
          </a:p>
          <a:p>
            <a:r>
              <a:rPr lang="en-GB" sz="2100" dirty="0" smtClean="0"/>
              <a:t>Don’t </a:t>
            </a:r>
            <a:r>
              <a:rPr lang="en-GB" sz="2100" dirty="0"/>
              <a:t>provide code or reverse engineered code as </a:t>
            </a:r>
            <a:r>
              <a:rPr lang="en-GB" sz="2100" dirty="0" smtClean="0"/>
              <a:t>an algorithm.</a:t>
            </a:r>
          </a:p>
          <a:p>
            <a:pPr marL="0" indent="0">
              <a:buNone/>
            </a:pPr>
            <a:r>
              <a:rPr lang="en-GB" sz="2100" b="1" dirty="0">
                <a:solidFill>
                  <a:srgbClr val="C00000"/>
                </a:solidFill>
              </a:rPr>
              <a:t>Usability features</a:t>
            </a:r>
            <a:r>
              <a:rPr lang="en-GB" sz="2100" b="1" dirty="0" smtClean="0">
                <a:solidFill>
                  <a:srgbClr val="C00000"/>
                </a:solidFill>
              </a:rPr>
              <a:t>:</a:t>
            </a:r>
          </a:p>
          <a:p>
            <a:r>
              <a:rPr lang="en-GB" sz="2100" dirty="0"/>
              <a:t>Do describe with </a:t>
            </a:r>
            <a:r>
              <a:rPr lang="en-GB" sz="2100" dirty="0" smtClean="0"/>
              <a:t>justification </a:t>
            </a:r>
            <a:r>
              <a:rPr lang="en-GB" sz="2100" dirty="0"/>
              <a:t>the </a:t>
            </a:r>
            <a:r>
              <a:rPr lang="en-GB" sz="2100" dirty="0" smtClean="0"/>
              <a:t>usability </a:t>
            </a:r>
            <a:r>
              <a:rPr lang="en-GB" sz="2100" dirty="0"/>
              <a:t>features </a:t>
            </a:r>
            <a:r>
              <a:rPr lang="en-GB" sz="2100" dirty="0" smtClean="0"/>
              <a:t>of the proposed </a:t>
            </a:r>
            <a:r>
              <a:rPr lang="en-GB" sz="2100" dirty="0"/>
              <a:t>solution.</a:t>
            </a:r>
          </a:p>
          <a:p>
            <a:r>
              <a:rPr lang="en-GB" sz="2100" dirty="0"/>
              <a:t>Do explain and justify the design of any user interface </a:t>
            </a:r>
            <a:r>
              <a:rPr lang="en-GB" sz="2100" dirty="0" smtClean="0"/>
              <a:t>or interface </a:t>
            </a:r>
            <a:r>
              <a:rPr lang="en-GB" sz="2100" dirty="0"/>
              <a:t>with another system.</a:t>
            </a:r>
          </a:p>
          <a:p>
            <a:r>
              <a:rPr lang="en-GB" sz="2100" dirty="0"/>
              <a:t>Don't spend ages creating colourful drawings of the </a:t>
            </a:r>
            <a:r>
              <a:rPr lang="en-GB" sz="2100" dirty="0" smtClean="0"/>
              <a:t>user interface</a:t>
            </a:r>
            <a:r>
              <a:rPr lang="en-GB" sz="2100" dirty="0"/>
              <a:t>.</a:t>
            </a:r>
            <a:endParaRPr lang="en-GB" sz="2100" b="1" dirty="0">
              <a:solidFill>
                <a:srgbClr val="C00000"/>
              </a:solidFill>
            </a:endParaRPr>
          </a:p>
        </p:txBody>
      </p:sp>
    </p:spTree>
    <p:extLst>
      <p:ext uri="{BB962C8B-B14F-4D97-AF65-F5344CB8AC3E}">
        <p14:creationId xmlns:p14="http://schemas.microsoft.com/office/powerpoint/2010/main" val="9834805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a:solidFill>
                  <a:srgbClr val="C00000"/>
                </a:solidFill>
              </a:rPr>
              <a:t>Key variables and </a:t>
            </a:r>
            <a:r>
              <a:rPr lang="en-GB" b="1" dirty="0" smtClean="0">
                <a:solidFill>
                  <a:srgbClr val="C00000"/>
                </a:solidFill>
              </a:rPr>
              <a:t>structures:</a:t>
            </a:r>
          </a:p>
          <a:p>
            <a:r>
              <a:rPr lang="en-GB" dirty="0" smtClean="0"/>
              <a:t>Do </a:t>
            </a:r>
            <a:r>
              <a:rPr lang="en-GB" dirty="0"/>
              <a:t>identify and justify the key variables.</a:t>
            </a:r>
          </a:p>
          <a:p>
            <a:r>
              <a:rPr lang="en-GB" dirty="0" smtClean="0"/>
              <a:t>Do </a:t>
            </a:r>
            <a:r>
              <a:rPr lang="en-GB" dirty="0"/>
              <a:t>explain and </a:t>
            </a:r>
            <a:r>
              <a:rPr lang="en-GB" dirty="0" smtClean="0"/>
              <a:t>justify </a:t>
            </a:r>
            <a:r>
              <a:rPr lang="en-GB" dirty="0"/>
              <a:t>the data Structures that are </a:t>
            </a:r>
            <a:r>
              <a:rPr lang="en-GB" dirty="0" smtClean="0"/>
              <a:t>to </a:t>
            </a:r>
            <a:r>
              <a:rPr lang="en-GB" dirty="0"/>
              <a:t>be </a:t>
            </a:r>
            <a:r>
              <a:rPr lang="en-GB" dirty="0" smtClean="0"/>
              <a:t>used in </a:t>
            </a:r>
            <a:r>
              <a:rPr lang="en-GB" dirty="0"/>
              <a:t>the solution.</a:t>
            </a:r>
          </a:p>
          <a:p>
            <a:r>
              <a:rPr lang="en-GB" dirty="0"/>
              <a:t>Do describe and justify any validation required</a:t>
            </a:r>
            <a:r>
              <a:rPr lang="en-GB" dirty="0" smtClean="0"/>
              <a:t>.</a:t>
            </a:r>
          </a:p>
          <a:p>
            <a:pPr marL="0" indent="0">
              <a:buNone/>
            </a:pPr>
            <a:r>
              <a:rPr lang="en-GB" b="1" dirty="0">
                <a:solidFill>
                  <a:srgbClr val="C00000"/>
                </a:solidFill>
              </a:rPr>
              <a:t>Test data for development: </a:t>
            </a:r>
          </a:p>
          <a:p>
            <a:r>
              <a:rPr lang="en-GB" dirty="0" smtClean="0"/>
              <a:t>Do </a:t>
            </a:r>
            <a:r>
              <a:rPr lang="en-GB" dirty="0"/>
              <a:t>identify </a:t>
            </a:r>
            <a:r>
              <a:rPr lang="en-GB" dirty="0" smtClean="0"/>
              <a:t>and justify </a:t>
            </a:r>
            <a:r>
              <a:rPr lang="en-GB" dirty="0"/>
              <a:t>any test data to be used </a:t>
            </a:r>
            <a:r>
              <a:rPr lang="en-GB" dirty="0" smtClean="0"/>
              <a:t>during development</a:t>
            </a:r>
            <a:r>
              <a:rPr lang="en-GB" dirty="0"/>
              <a:t>.</a:t>
            </a:r>
          </a:p>
          <a:p>
            <a:pPr lvl="1"/>
            <a:r>
              <a:rPr lang="en-GB" dirty="0" smtClean="0"/>
              <a:t>Identify </a:t>
            </a:r>
            <a:r>
              <a:rPr lang="en-GB" dirty="0"/>
              <a:t>appropriate data that can be shown to test </a:t>
            </a:r>
            <a:r>
              <a:rPr lang="en-GB" dirty="0" smtClean="0"/>
              <a:t>the functionality </a:t>
            </a:r>
            <a:r>
              <a:rPr lang="en-GB" dirty="0"/>
              <a:t>of the program for development </a:t>
            </a:r>
            <a:r>
              <a:rPr lang="en-GB" dirty="0" smtClean="0"/>
              <a:t>testing Purposes</a:t>
            </a:r>
            <a:r>
              <a:rPr lang="en-GB" dirty="0"/>
              <a:t>.</a:t>
            </a:r>
          </a:p>
          <a:p>
            <a:r>
              <a:rPr lang="en-GB" dirty="0"/>
              <a:t>Don't create a </a:t>
            </a:r>
            <a:r>
              <a:rPr lang="en-GB" dirty="0" smtClean="0"/>
              <a:t>full test </a:t>
            </a:r>
            <a:r>
              <a:rPr lang="en-GB" dirty="0"/>
              <a:t>plan </a:t>
            </a:r>
            <a:r>
              <a:rPr lang="en-GB" dirty="0" smtClean="0"/>
              <a:t>for this </a:t>
            </a:r>
            <a:r>
              <a:rPr lang="en-GB" dirty="0"/>
              <a:t>stage; this is data to </a:t>
            </a:r>
            <a:r>
              <a:rPr lang="en-GB" dirty="0" smtClean="0"/>
              <a:t>be used </a:t>
            </a:r>
            <a:r>
              <a:rPr lang="en-GB" dirty="0"/>
              <a:t>at each stage of the development process.</a:t>
            </a:r>
          </a:p>
        </p:txBody>
      </p:sp>
    </p:spTree>
    <p:extLst>
      <p:ext uri="{BB962C8B-B14F-4D97-AF65-F5344CB8AC3E}">
        <p14:creationId xmlns:p14="http://schemas.microsoft.com/office/powerpoint/2010/main" val="300214654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a:solidFill>
                  <a:srgbClr val="C00000"/>
                </a:solidFill>
              </a:rPr>
              <a:t>Test data for beta </a:t>
            </a:r>
            <a:r>
              <a:rPr lang="en-GB" b="1" dirty="0" smtClean="0">
                <a:solidFill>
                  <a:srgbClr val="C00000"/>
                </a:solidFill>
              </a:rPr>
              <a:t>testing:</a:t>
            </a:r>
          </a:p>
          <a:p>
            <a:r>
              <a:rPr lang="en-GB" dirty="0" smtClean="0"/>
              <a:t>Do </a:t>
            </a:r>
            <a:r>
              <a:rPr lang="en-GB" dirty="0"/>
              <a:t>identify and </a:t>
            </a:r>
            <a:r>
              <a:rPr lang="en-GB" dirty="0" smtClean="0"/>
              <a:t>justify </a:t>
            </a:r>
            <a:r>
              <a:rPr lang="en-GB" dirty="0"/>
              <a:t>test data </a:t>
            </a:r>
            <a:r>
              <a:rPr lang="en-GB" dirty="0" smtClean="0"/>
              <a:t>to </a:t>
            </a:r>
            <a:r>
              <a:rPr lang="en-GB" dirty="0"/>
              <a:t>be used </a:t>
            </a:r>
            <a:r>
              <a:rPr lang="en-GB" dirty="0" smtClean="0"/>
              <a:t>post-development to </a:t>
            </a:r>
            <a:r>
              <a:rPr lang="en-GB" dirty="0"/>
              <a:t>ensure the system meets the success criteria.</a:t>
            </a:r>
          </a:p>
          <a:p>
            <a:r>
              <a:rPr lang="en-GB" dirty="0"/>
              <a:t>Do identify data that is designed to test the robustness of </a:t>
            </a:r>
            <a:r>
              <a:rPr lang="en-GB" dirty="0" smtClean="0"/>
              <a:t>the solution</a:t>
            </a:r>
            <a:r>
              <a:rPr lang="en-GB" dirty="0"/>
              <a:t>; good testing attempts to break the program.</a:t>
            </a:r>
          </a:p>
          <a:p>
            <a:r>
              <a:rPr lang="en-GB" dirty="0"/>
              <a:t>Don't create a test plan for this at this stage; the data </a:t>
            </a:r>
            <a:r>
              <a:rPr lang="en-GB" dirty="0" smtClean="0"/>
              <a:t>will be </a:t>
            </a:r>
            <a:r>
              <a:rPr lang="en-GB" dirty="0"/>
              <a:t>used in a final test plan for the product </a:t>
            </a:r>
            <a:r>
              <a:rPr lang="en-GB" dirty="0" smtClean="0"/>
              <a:t>at the post development testing </a:t>
            </a:r>
            <a:r>
              <a:rPr lang="en-GB" dirty="0"/>
              <a:t>stage</a:t>
            </a:r>
            <a:r>
              <a:rPr lang="en-GB" dirty="0" smtClean="0"/>
              <a:t>.</a:t>
            </a:r>
          </a:p>
          <a:p>
            <a:r>
              <a:rPr lang="en-GB" dirty="0"/>
              <a:t>This is a more full and extensive list of test data </a:t>
            </a:r>
            <a:r>
              <a:rPr lang="en-GB" dirty="0" smtClean="0"/>
              <a:t>than that used in development testing and is for Beta testing.</a:t>
            </a:r>
          </a:p>
          <a:p>
            <a:r>
              <a:rPr lang="en-GB" dirty="0"/>
              <a:t>Show Normal, Extreme and Erroneous data.</a:t>
            </a:r>
          </a:p>
        </p:txBody>
      </p:sp>
    </p:spTree>
    <p:extLst>
      <p:ext uri="{BB962C8B-B14F-4D97-AF65-F5344CB8AC3E}">
        <p14:creationId xmlns:p14="http://schemas.microsoft.com/office/powerpoint/2010/main" val="81607583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Development:</a:t>
            </a:r>
            <a:endParaRPr lang="en-GB" dirty="0"/>
          </a:p>
        </p:txBody>
      </p:sp>
      <p:sp>
        <p:nvSpPr>
          <p:cNvPr id="3" name="Content Placeholder 2"/>
          <p:cNvSpPr>
            <a:spLocks noGrp="1"/>
          </p:cNvSpPr>
          <p:nvPr>
            <p:ph idx="1"/>
          </p:nvPr>
        </p:nvSpPr>
        <p:spPr>
          <a:xfrm>
            <a:off x="179512" y="836712"/>
            <a:ext cx="8784976" cy="5832648"/>
          </a:xfrm>
        </p:spPr>
        <p:txBody>
          <a:bodyPr/>
          <a:lstStyle/>
          <a:p>
            <a:r>
              <a:rPr lang="en-GB" dirty="0"/>
              <a:t>Developing a computer program is an </a:t>
            </a:r>
            <a:r>
              <a:rPr lang="en-GB" dirty="0" smtClean="0"/>
              <a:t>iterative process</a:t>
            </a:r>
            <a:r>
              <a:rPr lang="en-GB" dirty="0"/>
              <a:t>. Each </a:t>
            </a:r>
            <a:r>
              <a:rPr lang="en-GB" dirty="0" smtClean="0"/>
              <a:t>procedure should </a:t>
            </a:r>
            <a:r>
              <a:rPr lang="en-GB" dirty="0"/>
              <a:t>be developed </a:t>
            </a:r>
            <a:r>
              <a:rPr lang="en-GB" dirty="0" smtClean="0"/>
              <a:t>and tested </a:t>
            </a:r>
            <a:r>
              <a:rPr lang="en-GB" dirty="0"/>
              <a:t>then modified as necessary before moving </a:t>
            </a:r>
            <a:r>
              <a:rPr lang="en-GB" dirty="0" smtClean="0"/>
              <a:t>on to </a:t>
            </a:r>
            <a:r>
              <a:rPr lang="en-GB" dirty="0"/>
              <a:t>the next </a:t>
            </a:r>
            <a:r>
              <a:rPr lang="en-GB" dirty="0" smtClean="0"/>
              <a:t>one </a:t>
            </a:r>
            <a:r>
              <a:rPr lang="en-GB" dirty="0"/>
              <a:t>using an agile development </a:t>
            </a:r>
            <a:r>
              <a:rPr lang="en-GB" dirty="0" smtClean="0"/>
              <a:t>process to </a:t>
            </a:r>
            <a:r>
              <a:rPr lang="en-GB" dirty="0"/>
              <a:t>create your solution. </a:t>
            </a:r>
            <a:endParaRPr lang="en-GB" dirty="0" smtClean="0"/>
          </a:p>
          <a:p>
            <a:r>
              <a:rPr lang="en-GB" dirty="0" smtClean="0"/>
              <a:t>In </a:t>
            </a:r>
            <a:r>
              <a:rPr lang="en-GB" dirty="0"/>
              <a:t>real life this process </a:t>
            </a:r>
            <a:r>
              <a:rPr lang="en-GB" dirty="0" smtClean="0"/>
              <a:t>would be </a:t>
            </a:r>
            <a:r>
              <a:rPr lang="en-GB" dirty="0"/>
              <a:t>completed in consultation with the client </a:t>
            </a:r>
            <a:r>
              <a:rPr lang="en-GB" dirty="0" smtClean="0"/>
              <a:t>and stakeholders</a:t>
            </a:r>
            <a:r>
              <a:rPr lang="en-GB" dirty="0"/>
              <a:t>. The design should have included </a:t>
            </a:r>
            <a:r>
              <a:rPr lang="en-GB" dirty="0" smtClean="0"/>
              <a:t>a description </a:t>
            </a:r>
            <a:r>
              <a:rPr lang="en-GB" dirty="0"/>
              <a:t>of the procedures and the order in </a:t>
            </a:r>
            <a:r>
              <a:rPr lang="en-GB" dirty="0" smtClean="0"/>
              <a:t>which they </a:t>
            </a:r>
            <a:r>
              <a:rPr lang="en-GB" dirty="0"/>
              <a:t>should be developed. Follow this process </a:t>
            </a:r>
            <a:r>
              <a:rPr lang="en-GB" dirty="0" smtClean="0"/>
              <a:t>through, providing </a:t>
            </a:r>
            <a:r>
              <a:rPr lang="en-GB" dirty="0"/>
              <a:t>evidence of the testing at each stage.</a:t>
            </a:r>
          </a:p>
          <a:p>
            <a:r>
              <a:rPr lang="en-GB" dirty="0" smtClean="0"/>
              <a:t>However, </a:t>
            </a:r>
            <a:r>
              <a:rPr lang="en-GB" dirty="0"/>
              <a:t>as with all development </a:t>
            </a:r>
            <a:r>
              <a:rPr lang="en-GB" dirty="0" smtClean="0"/>
              <a:t>exercises, results of </a:t>
            </a:r>
            <a:r>
              <a:rPr lang="en-GB" dirty="0"/>
              <a:t>testing may provide insights or highlight </a:t>
            </a:r>
            <a:r>
              <a:rPr lang="en-GB" dirty="0" smtClean="0"/>
              <a:t>problems with </a:t>
            </a:r>
            <a:r>
              <a:rPr lang="en-GB" dirty="0"/>
              <a:t>the original plan. </a:t>
            </a:r>
            <a:r>
              <a:rPr lang="en-GB" dirty="0" smtClean="0"/>
              <a:t>It </a:t>
            </a:r>
            <a:r>
              <a:rPr lang="en-GB" dirty="0"/>
              <a:t>is perfectly acceptable </a:t>
            </a:r>
            <a:r>
              <a:rPr lang="en-GB" dirty="0" smtClean="0"/>
              <a:t>to modify </a:t>
            </a:r>
            <a:r>
              <a:rPr lang="en-GB" dirty="0"/>
              <a:t>this plan during development, as informed </a:t>
            </a:r>
            <a:r>
              <a:rPr lang="en-GB" dirty="0" smtClean="0"/>
              <a:t>by the </a:t>
            </a:r>
            <a:r>
              <a:rPr lang="en-GB" dirty="0"/>
              <a:t>testing. </a:t>
            </a:r>
            <a:endParaRPr lang="en-GB" dirty="0" smtClean="0"/>
          </a:p>
          <a:p>
            <a:r>
              <a:rPr lang="en-GB" dirty="0" smtClean="0"/>
              <a:t>The </a:t>
            </a:r>
            <a:r>
              <a:rPr lang="en-GB" dirty="0"/>
              <a:t>development should be a narrative </a:t>
            </a:r>
            <a:r>
              <a:rPr lang="en-GB" dirty="0" smtClean="0"/>
              <a:t>on the </a:t>
            </a:r>
            <a:r>
              <a:rPr lang="en-GB" dirty="0"/>
              <a:t>process showing each stage of the development, the testing carried out with </a:t>
            </a:r>
            <a:r>
              <a:rPr lang="en-GB" dirty="0" smtClean="0"/>
              <a:t>results, </a:t>
            </a:r>
            <a:r>
              <a:rPr lang="en-GB" dirty="0"/>
              <a:t>any </a:t>
            </a:r>
            <a:r>
              <a:rPr lang="en-GB" dirty="0" smtClean="0"/>
              <a:t>modifications to </a:t>
            </a:r>
            <a:r>
              <a:rPr lang="en-GB" dirty="0"/>
              <a:t>that section or procedure and any modifications </a:t>
            </a:r>
            <a:r>
              <a:rPr lang="en-GB" dirty="0" smtClean="0"/>
              <a:t>to the </a:t>
            </a:r>
            <a:r>
              <a:rPr lang="en-GB" dirty="0"/>
              <a:t>overall plan.</a:t>
            </a:r>
          </a:p>
        </p:txBody>
      </p:sp>
    </p:spTree>
    <p:extLst>
      <p:ext uri="{BB962C8B-B14F-4D97-AF65-F5344CB8AC3E}">
        <p14:creationId xmlns:p14="http://schemas.microsoft.com/office/powerpoint/2010/main" val="37020940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Development:</a:t>
            </a:r>
          </a:p>
        </p:txBody>
      </p:sp>
      <p:sp>
        <p:nvSpPr>
          <p:cNvPr id="3" name="Content Placeholder 2"/>
          <p:cNvSpPr>
            <a:spLocks noGrp="1"/>
          </p:cNvSpPr>
          <p:nvPr>
            <p:ph idx="1"/>
          </p:nvPr>
        </p:nvSpPr>
        <p:spPr/>
        <p:txBody>
          <a:bodyPr/>
          <a:lstStyle/>
          <a:p>
            <a:r>
              <a:rPr lang="en-GB" dirty="0"/>
              <a:t>Code should be modular in nature, with each </a:t>
            </a:r>
            <a:r>
              <a:rPr lang="en-GB" dirty="0" smtClean="0"/>
              <a:t>section of </a:t>
            </a:r>
            <a:r>
              <a:rPr lang="en-GB" dirty="0"/>
              <a:t>the code explained and suitably annotated </a:t>
            </a:r>
            <a:r>
              <a:rPr lang="en-GB" dirty="0" smtClean="0"/>
              <a:t>to explain </a:t>
            </a:r>
            <a:r>
              <a:rPr lang="en-GB" dirty="0"/>
              <a:t>its purpose. To aid future maintenance of </a:t>
            </a:r>
            <a:r>
              <a:rPr lang="en-GB" dirty="0" smtClean="0"/>
              <a:t>the code</a:t>
            </a:r>
            <a:r>
              <a:rPr lang="en-GB" dirty="0"/>
              <a:t>, it is important this annotation is clear and </a:t>
            </a:r>
            <a:r>
              <a:rPr lang="en-GB" dirty="0" smtClean="0"/>
              <a:t>the variables </a:t>
            </a:r>
            <a:r>
              <a:rPr lang="en-GB" dirty="0"/>
              <a:t>are suitably named to indicate their </a:t>
            </a:r>
            <a:r>
              <a:rPr lang="en-GB" dirty="0" smtClean="0"/>
              <a:t>purpose, with </a:t>
            </a:r>
            <a:r>
              <a:rPr lang="en-GB" dirty="0"/>
              <a:t>suitable validation to ensure the program </a:t>
            </a:r>
            <a:r>
              <a:rPr lang="en-GB" dirty="0" smtClean="0"/>
              <a:t>works under </a:t>
            </a:r>
            <a:r>
              <a:rPr lang="en-GB" dirty="0"/>
              <a:t>all foreseeable circumstances. </a:t>
            </a:r>
            <a:endParaRPr lang="en-GB" dirty="0" smtClean="0"/>
          </a:p>
          <a:p>
            <a:r>
              <a:rPr lang="en-GB" dirty="0" smtClean="0"/>
              <a:t>Sensible and meaningful </a:t>
            </a:r>
            <a:r>
              <a:rPr lang="en-GB" dirty="0"/>
              <a:t>variable names </a:t>
            </a:r>
            <a:r>
              <a:rPr lang="en-GB" dirty="0" smtClean="0"/>
              <a:t>are just </a:t>
            </a:r>
            <a:r>
              <a:rPr lang="en-GB" dirty="0"/>
              <a:t>one way to </a:t>
            </a:r>
            <a:r>
              <a:rPr lang="en-GB" dirty="0" smtClean="0"/>
              <a:t>make a </a:t>
            </a:r>
            <a:r>
              <a:rPr lang="en-GB" dirty="0"/>
              <a:t>program maintainable. </a:t>
            </a:r>
            <a:r>
              <a:rPr lang="en-GB" dirty="0" smtClean="0"/>
              <a:t>It </a:t>
            </a:r>
            <a:r>
              <a:rPr lang="en-GB" dirty="0"/>
              <a:t>is important the </a:t>
            </a:r>
            <a:r>
              <a:rPr lang="en-GB" dirty="0" smtClean="0"/>
              <a:t>code is </a:t>
            </a:r>
            <a:r>
              <a:rPr lang="en-GB" dirty="0"/>
              <a:t>presented with full </a:t>
            </a:r>
            <a:r>
              <a:rPr lang="en-GB" dirty="0" smtClean="0"/>
              <a:t>annotation, </a:t>
            </a:r>
            <a:r>
              <a:rPr lang="en-GB" dirty="0"/>
              <a:t>in modular </a:t>
            </a:r>
            <a:r>
              <a:rPr lang="en-GB" dirty="0" smtClean="0"/>
              <a:t>form and </a:t>
            </a:r>
            <a:r>
              <a:rPr lang="en-GB" dirty="0"/>
              <a:t>with detailed annotation to ensure it can </a:t>
            </a:r>
            <a:r>
              <a:rPr lang="en-GB" dirty="0" smtClean="0"/>
              <a:t>be maintained </a:t>
            </a:r>
            <a:r>
              <a:rPr lang="en-GB" dirty="0"/>
              <a:t>by another programmer.</a:t>
            </a:r>
          </a:p>
        </p:txBody>
      </p:sp>
    </p:spTree>
    <p:extLst>
      <p:ext uri="{BB962C8B-B14F-4D97-AF65-F5344CB8AC3E}">
        <p14:creationId xmlns:p14="http://schemas.microsoft.com/office/powerpoint/2010/main" val="6352412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207" t="27090" r="31270" b="17883"/>
          <a:stretch/>
        </p:blipFill>
        <p:spPr bwMode="auto">
          <a:xfrm>
            <a:off x="87086" y="980728"/>
            <a:ext cx="8877402" cy="5548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29554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Example:</a:t>
            </a:r>
          </a:p>
        </p:txBody>
      </p:sp>
      <p:sp>
        <p:nvSpPr>
          <p:cNvPr id="3" name="Content Placeholder 2"/>
          <p:cNvSpPr>
            <a:spLocks noGrp="1"/>
          </p:cNvSpPr>
          <p:nvPr>
            <p:ph idx="1"/>
          </p:nvPr>
        </p:nvSpPr>
        <p:spPr/>
        <p:txBody>
          <a:bodyPr/>
          <a:lstStyle/>
          <a:p>
            <a:r>
              <a:rPr lang="en-GB" dirty="0"/>
              <a:t>This segment of code includes the routine </a:t>
            </a:r>
            <a:r>
              <a:rPr lang="en-GB" dirty="0" smtClean="0"/>
              <a:t>necessary to </a:t>
            </a:r>
            <a:r>
              <a:rPr lang="en-GB" dirty="0"/>
              <a:t>check for real roots and the function and that the </a:t>
            </a:r>
            <a:r>
              <a:rPr lang="en-GB" dirty="0" smtClean="0"/>
              <a:t>x squared </a:t>
            </a:r>
            <a:r>
              <a:rPr lang="en-GB" dirty="0"/>
              <a:t>coefficient a is non-zero. </a:t>
            </a:r>
            <a:endParaRPr lang="en-GB" dirty="0" smtClean="0"/>
          </a:p>
          <a:p>
            <a:r>
              <a:rPr lang="en-GB" dirty="0" smtClean="0"/>
              <a:t>These </a:t>
            </a:r>
            <a:r>
              <a:rPr lang="en-GB" dirty="0"/>
              <a:t>key points </a:t>
            </a:r>
            <a:r>
              <a:rPr lang="en-GB" dirty="0" smtClean="0"/>
              <a:t>are identified </a:t>
            </a:r>
            <a:r>
              <a:rPr lang="en-GB" dirty="0"/>
              <a:t>using suitable annotation. ln this case, </a:t>
            </a:r>
            <a:r>
              <a:rPr lang="en-GB" dirty="0" smtClean="0"/>
              <a:t>the variables </a:t>
            </a:r>
            <a:r>
              <a:rPr lang="en-GB" dirty="0"/>
              <a:t>a, b, a and </a:t>
            </a:r>
            <a:r>
              <a:rPr lang="en-GB" dirty="0" smtClean="0"/>
              <a:t>d are those </a:t>
            </a:r>
            <a:r>
              <a:rPr lang="en-GB" dirty="0"/>
              <a:t>used in </a:t>
            </a:r>
            <a:r>
              <a:rPr lang="en-GB" dirty="0" smtClean="0"/>
              <a:t>mathematics and </a:t>
            </a:r>
            <a:r>
              <a:rPr lang="en-GB" dirty="0"/>
              <a:t>appropriately named. </a:t>
            </a:r>
            <a:endParaRPr lang="en-GB" dirty="0" smtClean="0"/>
          </a:p>
          <a:p>
            <a:r>
              <a:rPr lang="en-GB" dirty="0" smtClean="0"/>
              <a:t>The </a:t>
            </a:r>
            <a:r>
              <a:rPr lang="en-GB" dirty="0"/>
              <a:t>variables used to </a:t>
            </a:r>
            <a:r>
              <a:rPr lang="en-GB" dirty="0" smtClean="0"/>
              <a:t>return the </a:t>
            </a:r>
            <a:r>
              <a:rPr lang="en-GB" dirty="0"/>
              <a:t>values of the root could be called </a:t>
            </a:r>
            <a:r>
              <a:rPr lang="en-GB" dirty="0" smtClean="0"/>
              <a:t>x1 </a:t>
            </a:r>
            <a:r>
              <a:rPr lang="en-GB" dirty="0"/>
              <a:t>and x2 but </a:t>
            </a:r>
            <a:r>
              <a:rPr lang="en-GB" dirty="0" smtClean="0"/>
              <a:t>it is </a:t>
            </a:r>
            <a:r>
              <a:rPr lang="en-GB" dirty="0"/>
              <a:t>clearer here to use </a:t>
            </a:r>
            <a:r>
              <a:rPr lang="en-GB" dirty="0" smtClean="0"/>
              <a:t>root1 </a:t>
            </a:r>
            <a:r>
              <a:rPr lang="en-GB" dirty="0"/>
              <a:t>and </a:t>
            </a:r>
            <a:r>
              <a:rPr lang="en-GB" dirty="0" smtClean="0"/>
              <a:t>root2.</a:t>
            </a:r>
            <a:endParaRPr lang="en-GB" dirty="0"/>
          </a:p>
          <a:p>
            <a:r>
              <a:rPr lang="en-GB" dirty="0"/>
              <a:t>This code segment should be tested with the </a:t>
            </a:r>
            <a:r>
              <a:rPr lang="en-GB" dirty="0" smtClean="0"/>
              <a:t>data from </a:t>
            </a:r>
            <a:r>
              <a:rPr lang="en-GB" dirty="0"/>
              <a:t>the design section, including testing for </a:t>
            </a:r>
            <a:r>
              <a:rPr lang="en-GB" dirty="0" smtClean="0"/>
              <a:t>a=0 and situations </a:t>
            </a:r>
            <a:r>
              <a:rPr lang="en-GB" dirty="0"/>
              <a:t>with no real roots, as well as with data </a:t>
            </a:r>
            <a:r>
              <a:rPr lang="en-GB" dirty="0" smtClean="0"/>
              <a:t>that returns </a:t>
            </a:r>
            <a:r>
              <a:rPr lang="en-GB" dirty="0"/>
              <a:t>a known result.</a:t>
            </a:r>
          </a:p>
        </p:txBody>
      </p:sp>
    </p:spTree>
    <p:extLst>
      <p:ext uri="{BB962C8B-B14F-4D97-AF65-F5344CB8AC3E}">
        <p14:creationId xmlns:p14="http://schemas.microsoft.com/office/powerpoint/2010/main" val="380423021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238" t="19049" r="35556" b="10969"/>
          <a:stretch/>
        </p:blipFill>
        <p:spPr bwMode="auto">
          <a:xfrm>
            <a:off x="1619672" y="803289"/>
            <a:ext cx="5997009" cy="6021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685626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3.3 Developing the solution (25 marks</a:t>
            </a:r>
            <a:r>
              <a:rPr lang="en-GB" dirty="0" smtClean="0"/>
              <a:t>):</a:t>
            </a:r>
            <a:r>
              <a:rPr lang="en-GB" kern="1200" dirty="0">
                <a:solidFill>
                  <a:srgbClr val="C00000"/>
                </a:solidFill>
              </a:rPr>
              <a:t/>
            </a:r>
            <a:br>
              <a:rPr lang="en-GB" kern="1200" dirty="0">
                <a:solidFill>
                  <a:srgbClr val="C00000"/>
                </a:solidFill>
              </a:rPr>
            </a:br>
            <a:endParaRPr lang="en-GB"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077" t="37892" r="21895" b="34947"/>
          <a:stretch/>
        </p:blipFill>
        <p:spPr bwMode="auto">
          <a:xfrm>
            <a:off x="198264" y="980728"/>
            <a:ext cx="878104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602432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3.3 Developing the solution (25 marks</a:t>
            </a:r>
            <a:r>
              <a:rPr lang="en-GB" dirty="0" smtClean="0"/>
              <a:t>):</a:t>
            </a:r>
            <a:r>
              <a:rPr lang="en-GB" kern="1200" dirty="0">
                <a:solidFill>
                  <a:srgbClr val="C00000"/>
                </a:solidFill>
              </a:rPr>
              <a:t/>
            </a:r>
            <a:br>
              <a:rPr lang="en-GB" kern="1200" dirty="0">
                <a:solidFill>
                  <a:srgbClr val="C00000"/>
                </a:solidFill>
              </a:rPr>
            </a:br>
            <a:endParaRPr lang="en-GB"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077" t="37892" r="21895" b="34947"/>
          <a:stretch/>
        </p:blipFill>
        <p:spPr bwMode="auto">
          <a:xfrm>
            <a:off x="198264" y="980728"/>
            <a:ext cx="8781048" cy="2736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7707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3" y="0"/>
            <a:ext cx="8784976" cy="685800"/>
          </a:xfrm>
        </p:spPr>
        <p:txBody>
          <a:bodyPr/>
          <a:lstStyle/>
          <a:p>
            <a:r>
              <a:rPr lang="en-GB" dirty="0" smtClean="0"/>
              <a:t>Assessment Criteria:</a:t>
            </a:r>
            <a:endParaRPr lang="en-GB"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35" t="21024" r="24048" b="10687"/>
          <a:stretch/>
        </p:blipFill>
        <p:spPr bwMode="auto">
          <a:xfrm>
            <a:off x="1" y="476672"/>
            <a:ext cx="9144000" cy="5823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0" y="6228015"/>
            <a:ext cx="9144000" cy="646331"/>
          </a:xfrm>
          <a:prstGeom prst="rect">
            <a:avLst/>
          </a:prstGeom>
          <a:noFill/>
        </p:spPr>
        <p:txBody>
          <a:bodyPr wrap="square" rtlCol="0">
            <a:spAutoFit/>
          </a:bodyPr>
          <a:lstStyle/>
          <a:p>
            <a:pPr algn="ctr"/>
            <a:r>
              <a:rPr lang="en-GB" sz="1800" b="1" dirty="0" smtClean="0">
                <a:solidFill>
                  <a:srgbClr val="FF0000"/>
                </a:solidFill>
              </a:rPr>
              <a:t>Supply all of the evidence requested on the next few slides and title your sections using keywords from the Mark Scheme above</a:t>
            </a:r>
            <a:endParaRPr lang="en-GB" sz="1800" b="1" dirty="0">
              <a:solidFill>
                <a:srgbClr val="FF0000"/>
              </a:solidFill>
            </a:endParaRPr>
          </a:p>
        </p:txBody>
      </p:sp>
    </p:spTree>
    <p:extLst>
      <p:ext uri="{BB962C8B-B14F-4D97-AF65-F5344CB8AC3E}">
        <p14:creationId xmlns:p14="http://schemas.microsoft.com/office/powerpoint/2010/main" val="54326220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Evidence:</a:t>
            </a:r>
            <a:endParaRPr lang="en-GB" dirty="0"/>
          </a:p>
        </p:txBody>
      </p:sp>
      <p:sp>
        <p:nvSpPr>
          <p:cNvPr id="3" name="Content Placeholder 2"/>
          <p:cNvSpPr>
            <a:spLocks noGrp="1"/>
          </p:cNvSpPr>
          <p:nvPr>
            <p:ph idx="1"/>
          </p:nvPr>
        </p:nvSpPr>
        <p:spPr/>
        <p:txBody>
          <a:bodyPr/>
          <a:lstStyle/>
          <a:p>
            <a:pPr marL="0" indent="0">
              <a:buNone/>
            </a:pPr>
            <a:r>
              <a:rPr lang="en-GB" b="1" dirty="0" smtClean="0">
                <a:solidFill>
                  <a:srgbClr val="C00000"/>
                </a:solidFill>
              </a:rPr>
              <a:t>Iterative development:</a:t>
            </a:r>
          </a:p>
          <a:p>
            <a:r>
              <a:rPr lang="en-GB" dirty="0" smtClean="0"/>
              <a:t>Do </a:t>
            </a:r>
            <a:r>
              <a:rPr lang="en-GB" dirty="0"/>
              <a:t>provide evidence of iterative development showing how the complete </a:t>
            </a:r>
            <a:r>
              <a:rPr lang="en-GB" dirty="0" smtClean="0"/>
              <a:t>program was </a:t>
            </a:r>
            <a:r>
              <a:rPr lang="en-GB" dirty="0"/>
              <a:t>developed stage by stage.</a:t>
            </a:r>
          </a:p>
          <a:p>
            <a:r>
              <a:rPr lang="en-GB" dirty="0"/>
              <a:t>Do provide evidence showing how each section of the program was coded </a:t>
            </a:r>
            <a:r>
              <a:rPr lang="en-GB" dirty="0" smtClean="0"/>
              <a:t>and tested</a:t>
            </a:r>
            <a:r>
              <a:rPr lang="en-GB" dirty="0"/>
              <a:t>.</a:t>
            </a:r>
          </a:p>
          <a:p>
            <a:r>
              <a:rPr lang="en-GB" dirty="0"/>
              <a:t>Don't simply supply completed code for the program as evidence.</a:t>
            </a:r>
          </a:p>
        </p:txBody>
      </p:sp>
    </p:spTree>
    <p:extLst>
      <p:ext uri="{BB962C8B-B14F-4D97-AF65-F5344CB8AC3E}">
        <p14:creationId xmlns:p14="http://schemas.microsoft.com/office/powerpoint/2010/main" val="9623291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smtClean="0">
                <a:solidFill>
                  <a:srgbClr val="C00000"/>
                </a:solidFill>
              </a:rPr>
              <a:t>Prototyping: </a:t>
            </a:r>
          </a:p>
          <a:p>
            <a:r>
              <a:rPr lang="en-GB" dirty="0" smtClean="0"/>
              <a:t>Do </a:t>
            </a:r>
            <a:r>
              <a:rPr lang="en-GB" dirty="0"/>
              <a:t>provide prototype versions of the program at each stage of the process </a:t>
            </a:r>
            <a:r>
              <a:rPr lang="en-GB" dirty="0" smtClean="0"/>
              <a:t>that show </a:t>
            </a:r>
            <a:r>
              <a:rPr lang="en-GB" dirty="0"/>
              <a:t>the annotated and explained code.</a:t>
            </a:r>
          </a:p>
          <a:p>
            <a:r>
              <a:rPr lang="en-GB" dirty="0"/>
              <a:t>Do provide evidence of testing at each stage </a:t>
            </a:r>
            <a:r>
              <a:rPr lang="en-GB" dirty="0" smtClean="0"/>
              <a:t>using the </a:t>
            </a:r>
            <a:r>
              <a:rPr lang="en-GB" dirty="0"/>
              <a:t>test data identified in </a:t>
            </a:r>
            <a:r>
              <a:rPr lang="en-GB" dirty="0" smtClean="0"/>
              <a:t>the design </a:t>
            </a:r>
            <a:r>
              <a:rPr lang="en-GB" dirty="0"/>
              <a:t>section</a:t>
            </a:r>
            <a:r>
              <a:rPr lang="en-GB" dirty="0" smtClean="0"/>
              <a:t>.</a:t>
            </a:r>
          </a:p>
          <a:p>
            <a:pPr marL="0" indent="0">
              <a:buNone/>
            </a:pPr>
            <a:r>
              <a:rPr lang="en-GB" b="1" dirty="0" smtClean="0">
                <a:solidFill>
                  <a:srgbClr val="C00000"/>
                </a:solidFill>
              </a:rPr>
              <a:t>Annotated </a:t>
            </a:r>
            <a:r>
              <a:rPr lang="en-GB" b="1" dirty="0">
                <a:solidFill>
                  <a:srgbClr val="C00000"/>
                </a:solidFill>
              </a:rPr>
              <a:t>modular </a:t>
            </a:r>
            <a:r>
              <a:rPr lang="en-GB" b="1" dirty="0" smtClean="0">
                <a:solidFill>
                  <a:srgbClr val="C00000"/>
                </a:solidFill>
              </a:rPr>
              <a:t>code:</a:t>
            </a:r>
          </a:p>
          <a:p>
            <a:r>
              <a:rPr lang="en-GB" dirty="0" smtClean="0"/>
              <a:t>Do </a:t>
            </a:r>
            <a:r>
              <a:rPr lang="en-GB" dirty="0"/>
              <a:t>annotate the code at each stage of the process.</a:t>
            </a:r>
          </a:p>
          <a:p>
            <a:r>
              <a:rPr lang="en-GB" dirty="0" smtClean="0"/>
              <a:t>Do </a:t>
            </a:r>
            <a:r>
              <a:rPr lang="en-GB" dirty="0"/>
              <a:t>use meaningful names for all variables, structures and modules.</a:t>
            </a:r>
          </a:p>
          <a:p>
            <a:r>
              <a:rPr lang="en-GB" dirty="0"/>
              <a:t>Do provide code in a modular form; simple linear code is unlikely to be </a:t>
            </a:r>
            <a:r>
              <a:rPr lang="en-GB" dirty="0" smtClean="0"/>
              <a:t>sufficient for this </a:t>
            </a:r>
            <a:r>
              <a:rPr lang="en-GB" dirty="0"/>
              <a:t>unit.</a:t>
            </a:r>
          </a:p>
          <a:p>
            <a:r>
              <a:rPr lang="en-GB" dirty="0"/>
              <a:t>Do provide the code as separate modules.</a:t>
            </a:r>
          </a:p>
          <a:p>
            <a:r>
              <a:rPr lang="en-GB" dirty="0"/>
              <a:t>Don't simply supply the complete code for the program as evidence; the </a:t>
            </a:r>
            <a:r>
              <a:rPr lang="en-GB" dirty="0" smtClean="0"/>
              <a:t>code must </a:t>
            </a:r>
            <a:r>
              <a:rPr lang="en-GB" dirty="0"/>
              <a:t>be developed in suitable </a:t>
            </a:r>
            <a:r>
              <a:rPr lang="en-GB" dirty="0" smtClean="0"/>
              <a:t>stages.</a:t>
            </a:r>
            <a:endParaRPr lang="en-GB" dirty="0"/>
          </a:p>
        </p:txBody>
      </p:sp>
    </p:spTree>
    <p:extLst>
      <p:ext uri="{BB962C8B-B14F-4D97-AF65-F5344CB8AC3E}">
        <p14:creationId xmlns:p14="http://schemas.microsoft.com/office/powerpoint/2010/main" val="46701657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a:t>
            </a:r>
          </a:p>
        </p:txBody>
      </p:sp>
      <p:sp>
        <p:nvSpPr>
          <p:cNvPr id="3" name="Content Placeholder 2"/>
          <p:cNvSpPr>
            <a:spLocks noGrp="1"/>
          </p:cNvSpPr>
          <p:nvPr>
            <p:ph idx="1"/>
          </p:nvPr>
        </p:nvSpPr>
        <p:spPr/>
        <p:txBody>
          <a:bodyPr/>
          <a:lstStyle/>
          <a:p>
            <a:pPr marL="0" indent="0">
              <a:buNone/>
            </a:pPr>
            <a:r>
              <a:rPr lang="en-GB" b="1" dirty="0" smtClean="0">
                <a:solidFill>
                  <a:srgbClr val="C00000"/>
                </a:solidFill>
              </a:rPr>
              <a:t>Validation:</a:t>
            </a:r>
          </a:p>
          <a:p>
            <a:r>
              <a:rPr lang="en-GB" dirty="0" smtClean="0"/>
              <a:t>Do </a:t>
            </a:r>
            <a:r>
              <a:rPr lang="en-GB" dirty="0"/>
              <a:t>supply evidence of validation.</a:t>
            </a:r>
          </a:p>
          <a:p>
            <a:r>
              <a:rPr lang="en-GB" dirty="0"/>
              <a:t>Do supply evidence that the validation has been tested and works as expected.</a:t>
            </a:r>
          </a:p>
          <a:p>
            <a:r>
              <a:rPr lang="en-GB" dirty="0"/>
              <a:t>Do supply evidence that all testing covers a wide range of valid and invalid </a:t>
            </a:r>
            <a:r>
              <a:rPr lang="en-GB" dirty="0" smtClean="0"/>
              <a:t>inputs and </a:t>
            </a:r>
            <a:r>
              <a:rPr lang="en-GB" dirty="0"/>
              <a:t>situations.</a:t>
            </a:r>
          </a:p>
          <a:p>
            <a:pPr marL="0" indent="0">
              <a:buNone/>
            </a:pPr>
            <a:r>
              <a:rPr lang="en-GB" b="1" dirty="0" smtClean="0">
                <a:solidFill>
                  <a:srgbClr val="C00000"/>
                </a:solidFill>
              </a:rPr>
              <a:t>Reviews:</a:t>
            </a:r>
          </a:p>
          <a:p>
            <a:r>
              <a:rPr lang="en-GB" dirty="0" smtClean="0"/>
              <a:t>Do </a:t>
            </a:r>
            <a:r>
              <a:rPr lang="en-GB" dirty="0"/>
              <a:t>review each stage of the process in the development phase, summarising </a:t>
            </a:r>
            <a:r>
              <a:rPr lang="en-GB" dirty="0" smtClean="0"/>
              <a:t>what has </a:t>
            </a:r>
            <a:r>
              <a:rPr lang="en-GB" dirty="0"/>
              <a:t>been done and how it was tested.</a:t>
            </a:r>
          </a:p>
          <a:p>
            <a:r>
              <a:rPr lang="en-GB" dirty="0"/>
              <a:t>Do explain any changes required and any modifications to the design of </a:t>
            </a:r>
            <a:r>
              <a:rPr lang="en-GB" dirty="0" smtClean="0"/>
              <a:t>the solution </a:t>
            </a:r>
            <a:r>
              <a:rPr lang="en-GB" dirty="0"/>
              <a:t>that result from the testing.</a:t>
            </a:r>
          </a:p>
        </p:txBody>
      </p:sp>
    </p:spTree>
    <p:extLst>
      <p:ext uri="{BB962C8B-B14F-4D97-AF65-F5344CB8AC3E}">
        <p14:creationId xmlns:p14="http://schemas.microsoft.com/office/powerpoint/2010/main" val="23387504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Evaluation:</a:t>
            </a:r>
            <a:endParaRPr lang="en-GB" dirty="0"/>
          </a:p>
        </p:txBody>
      </p:sp>
      <p:sp>
        <p:nvSpPr>
          <p:cNvPr id="3" name="Content Placeholder 2"/>
          <p:cNvSpPr>
            <a:spLocks noGrp="1"/>
          </p:cNvSpPr>
          <p:nvPr>
            <p:ph idx="1"/>
          </p:nvPr>
        </p:nvSpPr>
        <p:spPr/>
        <p:txBody>
          <a:bodyPr/>
          <a:lstStyle/>
          <a:p>
            <a:r>
              <a:rPr lang="en-GB" sz="2000" dirty="0"/>
              <a:t>Once the development is </a:t>
            </a:r>
            <a:r>
              <a:rPr lang="en-GB" sz="2000" dirty="0" smtClean="0"/>
              <a:t>complete, </a:t>
            </a:r>
            <a:r>
              <a:rPr lang="en-GB" sz="2000" dirty="0"/>
              <a:t>the </a:t>
            </a:r>
            <a:r>
              <a:rPr lang="en-GB" sz="2000" dirty="0" smtClean="0"/>
              <a:t>program needs </a:t>
            </a:r>
            <a:r>
              <a:rPr lang="en-GB" sz="2000" dirty="0"/>
              <a:t>to be tested against the original success </a:t>
            </a:r>
            <a:r>
              <a:rPr lang="en-GB" sz="2000" dirty="0" smtClean="0"/>
              <a:t>criteria using </a:t>
            </a:r>
            <a:r>
              <a:rPr lang="en-GB" sz="2000" dirty="0"/>
              <a:t>typical and atypical data. </a:t>
            </a:r>
            <a:endParaRPr lang="en-GB" sz="2000" dirty="0" smtClean="0"/>
          </a:p>
          <a:p>
            <a:r>
              <a:rPr lang="en-GB" sz="2000" dirty="0" smtClean="0"/>
              <a:t>The </a:t>
            </a:r>
            <a:r>
              <a:rPr lang="en-GB" sz="2000" dirty="0"/>
              <a:t>program </a:t>
            </a:r>
            <a:r>
              <a:rPr lang="en-GB" sz="2000" dirty="0" smtClean="0"/>
              <a:t>needs to </a:t>
            </a:r>
            <a:r>
              <a:rPr lang="en-GB" sz="2000" dirty="0"/>
              <a:t>be tested to ensure it fulfils the brief and that </a:t>
            </a:r>
            <a:r>
              <a:rPr lang="en-GB" sz="2000" dirty="0" smtClean="0"/>
              <a:t>it is </a:t>
            </a:r>
            <a:r>
              <a:rPr lang="en-GB" sz="2000" dirty="0"/>
              <a:t>robust. Test using typical </a:t>
            </a:r>
            <a:r>
              <a:rPr lang="en-GB" sz="2000" dirty="0" smtClean="0"/>
              <a:t>data, </a:t>
            </a:r>
            <a:r>
              <a:rPr lang="en-GB" sz="2000" dirty="0"/>
              <a:t>including </a:t>
            </a:r>
            <a:r>
              <a:rPr lang="en-GB" sz="2000" dirty="0" smtClean="0"/>
              <a:t>extreme values </a:t>
            </a:r>
            <a:r>
              <a:rPr lang="en-GB" sz="2000" dirty="0"/>
              <a:t>to ensure the product works as expected </a:t>
            </a:r>
            <a:r>
              <a:rPr lang="en-GB" sz="2000" dirty="0" smtClean="0"/>
              <a:t>and meets </a:t>
            </a:r>
            <a:r>
              <a:rPr lang="en-GB" sz="2000" dirty="0"/>
              <a:t>the success criteria established as part of </a:t>
            </a:r>
            <a:r>
              <a:rPr lang="en-GB" sz="2000" dirty="0" smtClean="0"/>
              <a:t>the design.</a:t>
            </a:r>
          </a:p>
          <a:p>
            <a:r>
              <a:rPr lang="en-GB" sz="2000" dirty="0" smtClean="0"/>
              <a:t>Use </a:t>
            </a:r>
            <a:r>
              <a:rPr lang="en-GB" sz="2000" dirty="0"/>
              <a:t>atypical data to ensure the program </a:t>
            </a:r>
            <a:r>
              <a:rPr lang="en-GB" sz="2000" dirty="0" smtClean="0"/>
              <a:t>does not </a:t>
            </a:r>
            <a:r>
              <a:rPr lang="en-GB" sz="2000" dirty="0"/>
              <a:t>fall over easily. Good testing will attempt to </a:t>
            </a:r>
            <a:r>
              <a:rPr lang="en-GB" sz="2000" dirty="0" smtClean="0"/>
              <a:t>break the </a:t>
            </a:r>
            <a:r>
              <a:rPr lang="en-GB" sz="2000" dirty="0"/>
              <a:t>program and conditions that cause the program </a:t>
            </a:r>
            <a:r>
              <a:rPr lang="en-GB" sz="2000" dirty="0" smtClean="0"/>
              <a:t>to fail </a:t>
            </a:r>
            <a:r>
              <a:rPr lang="en-GB" sz="2000" dirty="0"/>
              <a:t>should be explored and reported, </a:t>
            </a:r>
            <a:r>
              <a:rPr lang="en-GB" sz="2000" dirty="0" smtClean="0"/>
              <a:t>along with any suggestions </a:t>
            </a:r>
            <a:r>
              <a:rPr lang="en-GB" sz="2000" dirty="0"/>
              <a:t>for remedial action that might be </a:t>
            </a:r>
            <a:r>
              <a:rPr lang="en-GB" sz="2000" dirty="0" smtClean="0"/>
              <a:t>taken, or </a:t>
            </a:r>
            <a:r>
              <a:rPr lang="en-GB" sz="2000" dirty="0"/>
              <a:t>even reported with the remedial action that </a:t>
            </a:r>
            <a:r>
              <a:rPr lang="en-GB" sz="2000" dirty="0" smtClean="0"/>
              <a:t>has been </a:t>
            </a:r>
            <a:r>
              <a:rPr lang="en-GB" sz="2000" dirty="0"/>
              <a:t>taken</a:t>
            </a:r>
            <a:r>
              <a:rPr lang="en-GB" sz="2000" dirty="0" smtClean="0"/>
              <a:t>.</a:t>
            </a:r>
          </a:p>
          <a:p>
            <a:r>
              <a:rPr lang="en-GB" sz="2000" dirty="0"/>
              <a:t>I</a:t>
            </a:r>
            <a:r>
              <a:rPr lang="en-GB" sz="2000" dirty="0" smtClean="0"/>
              <a:t>t </a:t>
            </a:r>
            <a:r>
              <a:rPr lang="en-GB" sz="2000" dirty="0"/>
              <a:t>is quite possible for the plans to have changed during </a:t>
            </a:r>
            <a:r>
              <a:rPr lang="en-GB" sz="2000" dirty="0" smtClean="0"/>
              <a:t>development and </a:t>
            </a:r>
            <a:r>
              <a:rPr lang="en-GB" sz="2000" dirty="0"/>
              <a:t>these changes should be commented upon and any unmet </a:t>
            </a:r>
            <a:r>
              <a:rPr lang="en-GB" sz="2000" dirty="0" smtClean="0"/>
              <a:t>criteria acknowledged </a:t>
            </a:r>
            <a:r>
              <a:rPr lang="en-GB" sz="2000" dirty="0"/>
              <a:t>and explained. </a:t>
            </a:r>
            <a:endParaRPr lang="en-GB" sz="2000" dirty="0" smtClean="0"/>
          </a:p>
          <a:p>
            <a:r>
              <a:rPr lang="en-GB" sz="2000" dirty="0" smtClean="0"/>
              <a:t>Future </a:t>
            </a:r>
            <a:r>
              <a:rPr lang="en-GB" sz="2000" dirty="0"/>
              <a:t>maintenance of a program is </a:t>
            </a:r>
            <a:r>
              <a:rPr lang="en-GB" sz="2000" dirty="0" smtClean="0"/>
              <a:t>an important </a:t>
            </a:r>
            <a:r>
              <a:rPr lang="en-GB" sz="2000" dirty="0"/>
              <a:t>issue and the evaluation should consider the limitations of </a:t>
            </a:r>
            <a:r>
              <a:rPr lang="en-GB" sz="2000" dirty="0" smtClean="0"/>
              <a:t>the solution </a:t>
            </a:r>
            <a:r>
              <a:rPr lang="en-GB" sz="2000" dirty="0"/>
              <a:t>and potential developments, and indicate how these might </a:t>
            </a:r>
            <a:r>
              <a:rPr lang="en-GB" sz="2000" dirty="0" smtClean="0"/>
              <a:t>be addressed</a:t>
            </a:r>
            <a:r>
              <a:rPr lang="en-GB" sz="2000" dirty="0"/>
              <a:t>.</a:t>
            </a:r>
          </a:p>
        </p:txBody>
      </p:sp>
    </p:spTree>
    <p:extLst>
      <p:ext uri="{BB962C8B-B14F-4D97-AF65-F5344CB8AC3E}">
        <p14:creationId xmlns:p14="http://schemas.microsoft.com/office/powerpoint/2010/main" val="1349530113"/>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Example:</a:t>
            </a:r>
            <a:endParaRPr lang="en-GB"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222" t="19894" r="29921" b="29313"/>
          <a:stretch/>
        </p:blipFill>
        <p:spPr bwMode="auto">
          <a:xfrm>
            <a:off x="1115616" y="908720"/>
            <a:ext cx="6696744" cy="5823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6599032"/>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3.4 Evaluation (20 marks)</a:t>
            </a:r>
            <a:r>
              <a:rPr lang="en-GB" kern="1200" dirty="0" smtClean="0">
                <a:solidFill>
                  <a:srgbClr val="C00000"/>
                </a:solidFill>
              </a:rPr>
              <a:t>:</a:t>
            </a:r>
            <a:r>
              <a:rPr lang="en-GB" kern="1200" dirty="0">
                <a:solidFill>
                  <a:srgbClr val="C00000"/>
                </a:solidFill>
              </a:rPr>
              <a:t/>
            </a:r>
            <a:br>
              <a:rPr lang="en-GB" kern="1200" dirty="0">
                <a:solidFill>
                  <a:srgbClr val="C00000"/>
                </a:solidFill>
              </a:rPr>
            </a:br>
            <a:endParaRPr lang="en-GB"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751" t="30556" r="21875" b="32148"/>
          <a:stretch/>
        </p:blipFill>
        <p:spPr bwMode="auto">
          <a:xfrm>
            <a:off x="107503" y="973882"/>
            <a:ext cx="8856985" cy="376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71894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7665"/>
            <a:ext cx="8784976" cy="685800"/>
          </a:xfrm>
        </p:spPr>
        <p:txBody>
          <a:bodyPr/>
          <a:lstStyle/>
          <a:p>
            <a:r>
              <a:rPr lang="en-GB" dirty="0" smtClean="0"/>
              <a:t>Assessment Criteria:</a:t>
            </a:r>
            <a:endParaRPr lang="en-GB"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635" t="16225" r="24048" b="12098"/>
          <a:stretch/>
        </p:blipFill>
        <p:spPr bwMode="auto">
          <a:xfrm>
            <a:off x="0" y="476672"/>
            <a:ext cx="9144000" cy="6112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374" y="5936039"/>
            <a:ext cx="6159549" cy="923330"/>
          </a:xfrm>
          <a:prstGeom prst="rect">
            <a:avLst/>
          </a:prstGeom>
          <a:noFill/>
        </p:spPr>
        <p:txBody>
          <a:bodyPr wrap="square" rtlCol="0">
            <a:spAutoFit/>
          </a:bodyPr>
          <a:lstStyle/>
          <a:p>
            <a:pPr algn="ctr"/>
            <a:r>
              <a:rPr lang="en-GB" sz="1800" b="1" dirty="0" smtClean="0">
                <a:solidFill>
                  <a:srgbClr val="FF0000"/>
                </a:solidFill>
              </a:rPr>
              <a:t>Supply all of the evidence requested on the next few slides and title your sections using keywords from the Mark Scheme above</a:t>
            </a:r>
            <a:endParaRPr lang="en-GB" sz="1800" b="1" dirty="0">
              <a:solidFill>
                <a:srgbClr val="FF0000"/>
              </a:solidFill>
            </a:endParaRPr>
          </a:p>
        </p:txBody>
      </p:sp>
    </p:spTree>
    <p:extLst>
      <p:ext uri="{BB962C8B-B14F-4D97-AF65-F5344CB8AC3E}">
        <p14:creationId xmlns:p14="http://schemas.microsoft.com/office/powerpoint/2010/main" val="171791157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Evidence:</a:t>
            </a:r>
            <a:endParaRPr lang="en-GB" dirty="0"/>
          </a:p>
        </p:txBody>
      </p:sp>
      <p:sp>
        <p:nvSpPr>
          <p:cNvPr id="3" name="Content Placeholder 2"/>
          <p:cNvSpPr>
            <a:spLocks noGrp="1"/>
          </p:cNvSpPr>
          <p:nvPr>
            <p:ph idx="1"/>
          </p:nvPr>
        </p:nvSpPr>
        <p:spPr/>
        <p:txBody>
          <a:bodyPr/>
          <a:lstStyle/>
          <a:p>
            <a:pPr marL="0" indent="0">
              <a:buNone/>
            </a:pPr>
            <a:r>
              <a:rPr lang="en-GB" b="1" dirty="0" smtClean="0">
                <a:solidFill>
                  <a:srgbClr val="C00000"/>
                </a:solidFill>
              </a:rPr>
              <a:t>Testing:</a:t>
            </a:r>
          </a:p>
          <a:p>
            <a:r>
              <a:rPr lang="en-GB" dirty="0" smtClean="0"/>
              <a:t>Do </a:t>
            </a:r>
            <a:r>
              <a:rPr lang="en-GB" dirty="0"/>
              <a:t>provide evidence of testing on the completed solution.</a:t>
            </a:r>
          </a:p>
          <a:p>
            <a:r>
              <a:rPr lang="en-GB" dirty="0"/>
              <a:t>Do provide evidence that the system functions as designed.</a:t>
            </a:r>
          </a:p>
          <a:p>
            <a:r>
              <a:rPr lang="en-GB" dirty="0"/>
              <a:t>Do provide evidence that the system is robust and will not fall over easily.</a:t>
            </a:r>
          </a:p>
          <a:p>
            <a:r>
              <a:rPr lang="en-GB" dirty="0" smtClean="0"/>
              <a:t>Show that you </a:t>
            </a:r>
            <a:r>
              <a:rPr lang="en-GB" dirty="0"/>
              <a:t>have tried to </a:t>
            </a:r>
            <a:r>
              <a:rPr lang="en-GB" dirty="0" smtClean="0"/>
              <a:t>break the </a:t>
            </a:r>
            <a:r>
              <a:rPr lang="en-GB" dirty="0"/>
              <a:t>program.</a:t>
            </a:r>
          </a:p>
          <a:p>
            <a:r>
              <a:rPr lang="en-GB" dirty="0"/>
              <a:t>Do cross-reference the test evidence against the success criteria from </a:t>
            </a:r>
            <a:r>
              <a:rPr lang="en-GB" dirty="0" smtClean="0"/>
              <a:t>the analysis </a:t>
            </a:r>
            <a:r>
              <a:rPr lang="en-GB" dirty="0"/>
              <a:t>section to evaluate how well the solution meets these criteria</a:t>
            </a:r>
            <a:r>
              <a:rPr lang="en-GB" dirty="0" smtClean="0"/>
              <a:t>.</a:t>
            </a:r>
          </a:p>
          <a:p>
            <a:pPr marL="0" indent="0">
              <a:buNone/>
            </a:pPr>
            <a:r>
              <a:rPr lang="en-GB" b="1" dirty="0">
                <a:solidFill>
                  <a:srgbClr val="C00000"/>
                </a:solidFill>
              </a:rPr>
              <a:t>Usability </a:t>
            </a:r>
            <a:r>
              <a:rPr lang="en-GB" b="1" dirty="0" smtClean="0">
                <a:solidFill>
                  <a:srgbClr val="C00000"/>
                </a:solidFill>
              </a:rPr>
              <a:t>features:</a:t>
            </a:r>
          </a:p>
          <a:p>
            <a:r>
              <a:rPr lang="en-GB" dirty="0" smtClean="0"/>
              <a:t>Do </a:t>
            </a:r>
            <a:r>
              <a:rPr lang="en-GB" dirty="0"/>
              <a:t>show how the </a:t>
            </a:r>
            <a:r>
              <a:rPr lang="en-GB" dirty="0" smtClean="0"/>
              <a:t>usability features </a:t>
            </a:r>
            <a:r>
              <a:rPr lang="en-GB" dirty="0"/>
              <a:t>have been tested to make sure they meet </a:t>
            </a:r>
            <a:r>
              <a:rPr lang="en-GB" dirty="0" smtClean="0"/>
              <a:t>the stakeholders</a:t>
            </a:r>
            <a:r>
              <a:rPr lang="en-GB" dirty="0"/>
              <a:t>, needs.</a:t>
            </a:r>
          </a:p>
        </p:txBody>
      </p:sp>
    </p:spTree>
    <p:extLst>
      <p:ext uri="{BB962C8B-B14F-4D97-AF65-F5344CB8AC3E}">
        <p14:creationId xmlns:p14="http://schemas.microsoft.com/office/powerpoint/2010/main" val="340340069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0"/>
            <a:ext cx="8784976" cy="685800"/>
          </a:xfrm>
        </p:spPr>
        <p:txBody>
          <a:bodyPr/>
          <a:lstStyle/>
          <a:p>
            <a:r>
              <a:rPr lang="en-GB" dirty="0"/>
              <a:t>Evidence:</a:t>
            </a:r>
          </a:p>
        </p:txBody>
      </p:sp>
      <p:sp>
        <p:nvSpPr>
          <p:cNvPr id="3" name="Content Placeholder 2"/>
          <p:cNvSpPr>
            <a:spLocks noGrp="1"/>
          </p:cNvSpPr>
          <p:nvPr>
            <p:ph idx="1"/>
          </p:nvPr>
        </p:nvSpPr>
        <p:spPr>
          <a:xfrm>
            <a:off x="179512" y="620688"/>
            <a:ext cx="8784976" cy="6048672"/>
          </a:xfrm>
        </p:spPr>
        <p:txBody>
          <a:bodyPr/>
          <a:lstStyle/>
          <a:p>
            <a:pPr marL="0" indent="0">
              <a:buNone/>
            </a:pPr>
            <a:r>
              <a:rPr lang="en-GB" sz="2100" b="1" dirty="0" smtClean="0">
                <a:solidFill>
                  <a:srgbClr val="C00000"/>
                </a:solidFill>
              </a:rPr>
              <a:t>Evaluation:</a:t>
            </a:r>
          </a:p>
          <a:p>
            <a:r>
              <a:rPr lang="en-GB" sz="2100" dirty="0" smtClean="0"/>
              <a:t>Do </a:t>
            </a:r>
            <a:r>
              <a:rPr lang="en-GB" sz="2100" dirty="0"/>
              <a:t>comment on how well the solution matches the requirements.</a:t>
            </a:r>
          </a:p>
          <a:p>
            <a:r>
              <a:rPr lang="en-GB" sz="2100" dirty="0"/>
              <a:t>Do comment on any changes that were made to the design </a:t>
            </a:r>
            <a:r>
              <a:rPr lang="en-GB" sz="2100" dirty="0" smtClean="0"/>
              <a:t>during the development </a:t>
            </a:r>
            <a:r>
              <a:rPr lang="en-GB" sz="2100" dirty="0"/>
              <a:t>stage.</a:t>
            </a:r>
          </a:p>
          <a:p>
            <a:r>
              <a:rPr lang="en-GB" sz="2100" dirty="0"/>
              <a:t>Do comment on any unmet criteria or features and comment on </a:t>
            </a:r>
            <a:r>
              <a:rPr lang="en-GB" sz="2100" dirty="0" smtClean="0"/>
              <a:t>how these might </a:t>
            </a:r>
            <a:r>
              <a:rPr lang="en-GB" sz="2100" dirty="0"/>
              <a:t>be achieved in future development.</a:t>
            </a:r>
          </a:p>
          <a:p>
            <a:r>
              <a:rPr lang="en-GB" sz="2100" dirty="0"/>
              <a:t>Do comment on any additional features that might be useful and </a:t>
            </a:r>
            <a:r>
              <a:rPr lang="en-GB" sz="2100" dirty="0" smtClean="0"/>
              <a:t>how these might </a:t>
            </a:r>
            <a:r>
              <a:rPr lang="en-GB" sz="2100" dirty="0"/>
              <a:t>be </a:t>
            </a:r>
            <a:r>
              <a:rPr lang="en-GB" sz="2100" dirty="0" smtClean="0"/>
              <a:t>approached.</a:t>
            </a:r>
            <a:endParaRPr lang="en-GB" sz="2100" dirty="0"/>
          </a:p>
          <a:p>
            <a:r>
              <a:rPr lang="en-GB" sz="2100" dirty="0"/>
              <a:t>Don't comment on the development process and anything you learned or </a:t>
            </a:r>
            <a:r>
              <a:rPr lang="en-GB" sz="2100" dirty="0" smtClean="0"/>
              <a:t>how much </a:t>
            </a:r>
            <a:r>
              <a:rPr lang="en-GB" sz="2100" dirty="0"/>
              <a:t>you enjoyed it.</a:t>
            </a:r>
          </a:p>
          <a:p>
            <a:pPr marL="0" indent="0">
              <a:buNone/>
            </a:pPr>
            <a:r>
              <a:rPr lang="en-GB" sz="2100" b="1" dirty="0" smtClean="0">
                <a:solidFill>
                  <a:srgbClr val="C00000"/>
                </a:solidFill>
              </a:rPr>
              <a:t>Maintenance:</a:t>
            </a:r>
          </a:p>
          <a:p>
            <a:r>
              <a:rPr lang="en-GB" sz="2100" dirty="0" smtClean="0"/>
              <a:t>Do </a:t>
            </a:r>
            <a:r>
              <a:rPr lang="en-GB" sz="2100" dirty="0"/>
              <a:t>discuss future maintenance of the program and any limitations in the </a:t>
            </a:r>
            <a:r>
              <a:rPr lang="en-GB" sz="2100" dirty="0" smtClean="0"/>
              <a:t>current version</a:t>
            </a:r>
            <a:r>
              <a:rPr lang="en-GB" sz="2100" dirty="0"/>
              <a:t>.</a:t>
            </a:r>
          </a:p>
          <a:p>
            <a:r>
              <a:rPr lang="en-GB" sz="2100" dirty="0"/>
              <a:t>Do discuss how the program might be modified to meet any </a:t>
            </a:r>
            <a:r>
              <a:rPr lang="en-GB" sz="2100" dirty="0" smtClean="0"/>
              <a:t>additional requirements </a:t>
            </a:r>
            <a:r>
              <a:rPr lang="en-GB" sz="2100" dirty="0"/>
              <a:t>or changing requirements.</a:t>
            </a:r>
          </a:p>
          <a:p>
            <a:r>
              <a:rPr lang="en-GB" sz="2100" dirty="0"/>
              <a:t>Do comment on the maintenance features included in the program and report.</a:t>
            </a:r>
          </a:p>
        </p:txBody>
      </p:sp>
    </p:spTree>
    <p:extLst>
      <p:ext uri="{BB962C8B-B14F-4D97-AF65-F5344CB8AC3E}">
        <p14:creationId xmlns:p14="http://schemas.microsoft.com/office/powerpoint/2010/main" val="121493368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3.4 Evaluation (20 marks)</a:t>
            </a:r>
            <a:r>
              <a:rPr lang="en-GB" kern="1200" dirty="0" smtClean="0">
                <a:solidFill>
                  <a:srgbClr val="C00000"/>
                </a:solidFill>
              </a:rPr>
              <a:t>:</a:t>
            </a:r>
            <a:r>
              <a:rPr lang="en-GB" kern="1200" dirty="0">
                <a:solidFill>
                  <a:srgbClr val="C00000"/>
                </a:solidFill>
              </a:rPr>
              <a:t/>
            </a:r>
            <a:br>
              <a:rPr lang="en-GB" kern="1200" dirty="0">
                <a:solidFill>
                  <a:srgbClr val="C00000"/>
                </a:solidFill>
              </a:rPr>
            </a:br>
            <a:endParaRPr lang="en-GB"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751" t="30556" r="21875" b="32148"/>
          <a:stretch/>
        </p:blipFill>
        <p:spPr bwMode="auto">
          <a:xfrm>
            <a:off x="107503" y="973882"/>
            <a:ext cx="8856985" cy="376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037707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784976" cy="685800"/>
          </a:xfrm>
        </p:spPr>
        <p:txBody>
          <a:bodyPr/>
          <a:lstStyle/>
          <a:p>
            <a:r>
              <a:rPr lang="en-GB" dirty="0"/>
              <a:t>Acceptable programming languages for the Programming </a:t>
            </a:r>
            <a:r>
              <a:rPr lang="en-GB" dirty="0" smtClean="0"/>
              <a:t>project:</a:t>
            </a:r>
            <a:endParaRPr lang="en-GB" dirty="0"/>
          </a:p>
        </p:txBody>
      </p:sp>
      <p:sp>
        <p:nvSpPr>
          <p:cNvPr id="3" name="Content Placeholder 2"/>
          <p:cNvSpPr>
            <a:spLocks noGrp="1"/>
          </p:cNvSpPr>
          <p:nvPr>
            <p:ph idx="1"/>
          </p:nvPr>
        </p:nvSpPr>
        <p:spPr>
          <a:xfrm>
            <a:off x="179512" y="1196752"/>
            <a:ext cx="8784976" cy="5472608"/>
          </a:xfrm>
        </p:spPr>
        <p:txBody>
          <a:bodyPr/>
          <a:lstStyle/>
          <a:p>
            <a:r>
              <a:rPr lang="en-GB" dirty="0"/>
              <a:t>The language chosen for the Programming </a:t>
            </a:r>
            <a:r>
              <a:rPr lang="en-GB" dirty="0" smtClean="0"/>
              <a:t>project </a:t>
            </a:r>
            <a:r>
              <a:rPr lang="en-GB" dirty="0"/>
              <a:t>should be appropriate to the task chosen. If the </a:t>
            </a:r>
            <a:r>
              <a:rPr lang="en-GB" dirty="0" smtClean="0"/>
              <a:t>task demands </a:t>
            </a:r>
            <a:r>
              <a:rPr lang="en-GB" dirty="0"/>
              <a:t>another choice of language that does not appear in the list below, the task outline, the details </a:t>
            </a:r>
            <a:r>
              <a:rPr lang="en-GB" dirty="0" smtClean="0"/>
              <a:t>of the </a:t>
            </a:r>
            <a:r>
              <a:rPr lang="en-GB" dirty="0"/>
              <a:t>programming language and the reasons for the choice of this language should be submitted to OCR </a:t>
            </a:r>
            <a:r>
              <a:rPr lang="en-GB" dirty="0" smtClean="0"/>
              <a:t>for consideration </a:t>
            </a:r>
            <a:r>
              <a:rPr lang="en-GB" dirty="0"/>
              <a:t>computerscience@ocr.org.uk. All tasks completed in all languages need to have a suitable </a:t>
            </a:r>
            <a:r>
              <a:rPr lang="en-GB" dirty="0" smtClean="0"/>
              <a:t>graphical interface</a:t>
            </a:r>
            <a:r>
              <a:rPr lang="en-GB" dirty="0"/>
              <a:t>.</a:t>
            </a:r>
          </a:p>
          <a:p>
            <a:r>
              <a:rPr lang="en-GB" dirty="0"/>
              <a:t>Programming languages which OCR will </a:t>
            </a:r>
            <a:r>
              <a:rPr lang="en-GB" dirty="0" smtClean="0"/>
              <a:t>accept:</a:t>
            </a:r>
          </a:p>
          <a:p>
            <a:pPr lvl="1"/>
            <a:r>
              <a:rPr lang="en-GB" dirty="0" smtClean="0"/>
              <a:t>Python</a:t>
            </a:r>
          </a:p>
          <a:p>
            <a:pPr lvl="1"/>
            <a:r>
              <a:rPr lang="en-GB" dirty="0" smtClean="0"/>
              <a:t>C </a:t>
            </a:r>
            <a:r>
              <a:rPr lang="en-GB" dirty="0"/>
              <a:t>family of languages (for example C# C+ etc</a:t>
            </a:r>
            <a:r>
              <a:rPr lang="en-GB" dirty="0" smtClean="0"/>
              <a:t>.)</a:t>
            </a:r>
          </a:p>
          <a:p>
            <a:pPr lvl="1"/>
            <a:r>
              <a:rPr lang="en-GB" dirty="0" smtClean="0"/>
              <a:t>Java</a:t>
            </a:r>
          </a:p>
          <a:p>
            <a:pPr lvl="1"/>
            <a:r>
              <a:rPr lang="en-GB" dirty="0" smtClean="0"/>
              <a:t>Visual Basic</a:t>
            </a:r>
          </a:p>
          <a:p>
            <a:pPr lvl="1"/>
            <a:r>
              <a:rPr lang="en-GB" dirty="0" smtClean="0"/>
              <a:t>PHP</a:t>
            </a:r>
          </a:p>
          <a:p>
            <a:pPr lvl="1"/>
            <a:r>
              <a:rPr lang="en-GB" dirty="0" smtClean="0"/>
              <a:t>Delphi</a:t>
            </a:r>
            <a:endParaRPr lang="en-GB" dirty="0"/>
          </a:p>
        </p:txBody>
      </p:sp>
    </p:spTree>
    <p:extLst>
      <p:ext uri="{BB962C8B-B14F-4D97-AF65-F5344CB8AC3E}">
        <p14:creationId xmlns:p14="http://schemas.microsoft.com/office/powerpoint/2010/main" val="412024513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784976" cy="685800"/>
          </a:xfrm>
        </p:spPr>
        <p:txBody>
          <a:bodyPr/>
          <a:lstStyle/>
          <a:p>
            <a:r>
              <a:rPr lang="en-GB" dirty="0"/>
              <a:t>Evidence </a:t>
            </a:r>
            <a:r>
              <a:rPr lang="en-GB" dirty="0" smtClean="0"/>
              <a:t>Generation:</a:t>
            </a:r>
            <a:endParaRPr lang="en-GB" dirty="0"/>
          </a:p>
        </p:txBody>
      </p:sp>
      <p:sp>
        <p:nvSpPr>
          <p:cNvPr id="3" name="Content Placeholder 2"/>
          <p:cNvSpPr>
            <a:spLocks noGrp="1"/>
          </p:cNvSpPr>
          <p:nvPr>
            <p:ph idx="1"/>
          </p:nvPr>
        </p:nvSpPr>
        <p:spPr>
          <a:xfrm>
            <a:off x="179512" y="692696"/>
            <a:ext cx="8784976" cy="5544616"/>
          </a:xfrm>
        </p:spPr>
        <p:txBody>
          <a:bodyPr/>
          <a:lstStyle/>
          <a:p>
            <a:pPr>
              <a:spcAft>
                <a:spcPts val="0"/>
              </a:spcAft>
            </a:pPr>
            <a:r>
              <a:rPr lang="en-GB" sz="2100" dirty="0"/>
              <a:t>Your whole write-up should be in one Word document and not </a:t>
            </a:r>
            <a:r>
              <a:rPr lang="en-GB" sz="2100" dirty="0" smtClean="0"/>
              <a:t>Publisher </a:t>
            </a:r>
            <a:r>
              <a:rPr lang="en-GB" sz="2100" dirty="0"/>
              <a:t>or PowerPoint</a:t>
            </a:r>
            <a:r>
              <a:rPr lang="en-GB" sz="2100" dirty="0" smtClean="0"/>
              <a:t>.</a:t>
            </a:r>
            <a:endParaRPr lang="en-GB" sz="2100" dirty="0"/>
          </a:p>
          <a:p>
            <a:pPr lvl="1"/>
            <a:r>
              <a:rPr lang="en-GB" sz="2100" dirty="0" smtClean="0"/>
              <a:t>Cover Page</a:t>
            </a:r>
          </a:p>
          <a:p>
            <a:pPr lvl="1"/>
            <a:r>
              <a:rPr lang="en-GB" sz="2100" dirty="0" smtClean="0"/>
              <a:t>Title</a:t>
            </a:r>
            <a:endParaRPr lang="en-GB" sz="2100" dirty="0"/>
          </a:p>
          <a:p>
            <a:pPr lvl="1"/>
            <a:r>
              <a:rPr lang="en-GB" sz="2100" dirty="0"/>
              <a:t>Contents </a:t>
            </a:r>
            <a:r>
              <a:rPr lang="en-GB" sz="2100" dirty="0" smtClean="0"/>
              <a:t>list</a:t>
            </a:r>
            <a:endParaRPr lang="en-GB" sz="2100" dirty="0"/>
          </a:p>
          <a:p>
            <a:pPr lvl="1"/>
            <a:r>
              <a:rPr lang="en-GB" sz="2100" dirty="0"/>
              <a:t>Description of </a:t>
            </a:r>
            <a:r>
              <a:rPr lang="en-GB" sz="2100" dirty="0" smtClean="0"/>
              <a:t>investigation</a:t>
            </a:r>
            <a:endParaRPr lang="en-GB" sz="2100" dirty="0"/>
          </a:p>
          <a:p>
            <a:pPr lvl="1"/>
            <a:r>
              <a:rPr lang="en-GB" sz="2100" dirty="0"/>
              <a:t>Justification of </a:t>
            </a:r>
            <a:r>
              <a:rPr lang="en-GB" sz="2100" dirty="0" smtClean="0"/>
              <a:t>investigation</a:t>
            </a:r>
            <a:endParaRPr lang="en-GB" sz="2100" dirty="0"/>
          </a:p>
          <a:p>
            <a:pPr lvl="1"/>
            <a:r>
              <a:rPr lang="en-GB" sz="2100" dirty="0"/>
              <a:t>Analysis, design and methods </a:t>
            </a:r>
            <a:r>
              <a:rPr lang="en-GB" sz="2100" dirty="0" smtClean="0"/>
              <a:t>used</a:t>
            </a:r>
            <a:endParaRPr lang="en-GB" sz="2100" dirty="0"/>
          </a:p>
          <a:p>
            <a:pPr lvl="1"/>
            <a:r>
              <a:rPr lang="en-GB" sz="2100" dirty="0" smtClean="0"/>
              <a:t>Evaluation</a:t>
            </a:r>
            <a:endParaRPr lang="en-GB" sz="2100" dirty="0"/>
          </a:p>
          <a:p>
            <a:pPr lvl="1"/>
            <a:r>
              <a:rPr lang="en-GB" sz="2100" dirty="0" smtClean="0"/>
              <a:t>Bibliography</a:t>
            </a:r>
            <a:endParaRPr lang="en-GB" sz="2100" dirty="0"/>
          </a:p>
          <a:p>
            <a:pPr lvl="1"/>
            <a:r>
              <a:rPr lang="en-GB" sz="2100" dirty="0"/>
              <a:t>Pages </a:t>
            </a:r>
            <a:r>
              <a:rPr lang="en-GB" sz="2100" dirty="0" smtClean="0"/>
              <a:t>numbered</a:t>
            </a:r>
          </a:p>
          <a:p>
            <a:pPr lvl="1"/>
            <a:r>
              <a:rPr lang="en-GB" sz="2000" b="1" i="1" dirty="0" smtClean="0"/>
              <a:t>Work </a:t>
            </a:r>
            <a:r>
              <a:rPr lang="en-GB" sz="2000" b="1" i="1" dirty="0"/>
              <a:t>submitted for moderation or marking must be page numbered and marked </a:t>
            </a:r>
            <a:r>
              <a:rPr lang="en-GB" sz="2000" b="1" i="1" u="sng" dirty="0"/>
              <a:t>on every page</a:t>
            </a:r>
            <a:r>
              <a:rPr lang="en-GB" sz="2000" b="1" i="1" dirty="0"/>
              <a:t> with the: centre number (55119), centre name (Bournemouth School), candidate number, candidate name, </a:t>
            </a:r>
            <a:r>
              <a:rPr lang="en-GB" sz="2000" b="1" i="1" dirty="0" smtClean="0"/>
              <a:t>Specification title, (Computer Science H446) and Unit </a:t>
            </a:r>
            <a:r>
              <a:rPr lang="en-GB" sz="2000" b="1" i="1" dirty="0"/>
              <a:t>title </a:t>
            </a:r>
            <a:r>
              <a:rPr lang="en-GB" sz="2000" b="1" i="1" dirty="0" smtClean="0"/>
              <a:t>(Programming Project 03).</a:t>
            </a:r>
            <a:endParaRPr lang="en-GB" sz="2000" b="1" i="1" dirty="0"/>
          </a:p>
          <a:p>
            <a:endParaRPr lang="en-GB" sz="2100" dirty="0"/>
          </a:p>
        </p:txBody>
      </p:sp>
    </p:spTree>
    <p:extLst>
      <p:ext uri="{BB962C8B-B14F-4D97-AF65-F5344CB8AC3E}">
        <p14:creationId xmlns:p14="http://schemas.microsoft.com/office/powerpoint/2010/main" val="36661969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CC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Assessing </a:t>
            </a:r>
            <a:r>
              <a:rPr lang="en-GB" dirty="0" smtClean="0"/>
              <a:t>Evidence:</a:t>
            </a:r>
            <a:endParaRPr lang="en-GB" dirty="0"/>
          </a:p>
        </p:txBody>
      </p:sp>
      <p:sp>
        <p:nvSpPr>
          <p:cNvPr id="3" name="Content Placeholder 2"/>
          <p:cNvSpPr>
            <a:spLocks noGrp="1"/>
          </p:cNvSpPr>
          <p:nvPr>
            <p:ph idx="1"/>
          </p:nvPr>
        </p:nvSpPr>
        <p:spPr/>
        <p:txBody>
          <a:bodyPr/>
          <a:lstStyle/>
          <a:p>
            <a:r>
              <a:rPr lang="en-GB" b="1" dirty="0" smtClean="0">
                <a:solidFill>
                  <a:srgbClr val="C00000"/>
                </a:solidFill>
              </a:rPr>
              <a:t>High Band: </a:t>
            </a:r>
            <a:r>
              <a:rPr lang="en-GB" dirty="0" smtClean="0"/>
              <a:t>an </a:t>
            </a:r>
            <a:r>
              <a:rPr lang="en-GB" dirty="0"/>
              <a:t>answer that convincingly meets nearly all </a:t>
            </a:r>
            <a:r>
              <a:rPr lang="en-GB" dirty="0" smtClean="0"/>
              <a:t>of the </a:t>
            </a:r>
            <a:r>
              <a:rPr lang="en-GB" dirty="0"/>
              <a:t>requirements of a band descriptor should </a:t>
            </a:r>
            <a:r>
              <a:rPr lang="en-GB" dirty="0" smtClean="0"/>
              <a:t>be placed </a:t>
            </a:r>
            <a:r>
              <a:rPr lang="en-GB" dirty="0"/>
              <a:t>at or near the top of that band. </a:t>
            </a:r>
            <a:r>
              <a:rPr lang="en-GB" dirty="0" smtClean="0"/>
              <a:t>Where the </a:t>
            </a:r>
            <a:r>
              <a:rPr lang="en-GB" dirty="0"/>
              <a:t>learner’s work convincingly meets </a:t>
            </a:r>
            <a:r>
              <a:rPr lang="en-GB" dirty="0" smtClean="0"/>
              <a:t>the statement</a:t>
            </a:r>
            <a:r>
              <a:rPr lang="en-GB" dirty="0"/>
              <a:t>, the highest mark should be </a:t>
            </a:r>
            <a:r>
              <a:rPr lang="en-GB" dirty="0" smtClean="0"/>
              <a:t>awarded.</a:t>
            </a:r>
            <a:endParaRPr lang="en-GB" dirty="0"/>
          </a:p>
          <a:p>
            <a:r>
              <a:rPr lang="en-GB" b="1" dirty="0">
                <a:solidFill>
                  <a:srgbClr val="C00000"/>
                </a:solidFill>
              </a:rPr>
              <a:t>Middle Band: </a:t>
            </a:r>
            <a:r>
              <a:rPr lang="en-GB" dirty="0" smtClean="0"/>
              <a:t>an </a:t>
            </a:r>
            <a:r>
              <a:rPr lang="en-GB" dirty="0"/>
              <a:t>answer that meets many of the </a:t>
            </a:r>
            <a:r>
              <a:rPr lang="en-GB" dirty="0" smtClean="0"/>
              <a:t>requirements of </a:t>
            </a:r>
            <a:r>
              <a:rPr lang="en-GB" dirty="0"/>
              <a:t>the band descriptor should be placed in </a:t>
            </a:r>
            <a:r>
              <a:rPr lang="en-GB" dirty="0" smtClean="0"/>
              <a:t>the middle </a:t>
            </a:r>
            <a:r>
              <a:rPr lang="en-GB" dirty="0"/>
              <a:t>of the band. Where the learner’s </a:t>
            </a:r>
            <a:r>
              <a:rPr lang="en-GB" dirty="0" smtClean="0"/>
              <a:t>work adequately </a:t>
            </a:r>
            <a:r>
              <a:rPr lang="en-GB" dirty="0"/>
              <a:t>meets the statement, the </a:t>
            </a:r>
            <a:r>
              <a:rPr lang="en-GB" dirty="0" smtClean="0"/>
              <a:t>most appropriate </a:t>
            </a:r>
            <a:r>
              <a:rPr lang="en-GB" dirty="0"/>
              <a:t>mark in the middle range should </a:t>
            </a:r>
            <a:r>
              <a:rPr lang="en-GB" dirty="0" smtClean="0"/>
              <a:t>be awarded.</a:t>
            </a:r>
          </a:p>
          <a:p>
            <a:r>
              <a:rPr lang="en-GB" b="1" dirty="0">
                <a:solidFill>
                  <a:srgbClr val="C00000"/>
                </a:solidFill>
              </a:rPr>
              <a:t>Low Band: </a:t>
            </a:r>
            <a:r>
              <a:rPr lang="en-GB" dirty="0" smtClean="0"/>
              <a:t>if </a:t>
            </a:r>
            <a:r>
              <a:rPr lang="en-GB" dirty="0"/>
              <a:t>an answer is on the border-line between </a:t>
            </a:r>
            <a:r>
              <a:rPr lang="en-GB" dirty="0" smtClean="0"/>
              <a:t>two bands </a:t>
            </a:r>
            <a:r>
              <a:rPr lang="en-GB" dirty="0"/>
              <a:t>but it is decided that it fits better </a:t>
            </a:r>
            <a:r>
              <a:rPr lang="en-GB" dirty="0" smtClean="0"/>
              <a:t>the descriptors </a:t>
            </a:r>
            <a:r>
              <a:rPr lang="en-GB" dirty="0"/>
              <a:t>for the lower of these two </a:t>
            </a:r>
            <a:r>
              <a:rPr lang="en-GB" dirty="0" smtClean="0"/>
              <a:t>bands, then </a:t>
            </a:r>
            <a:r>
              <a:rPr lang="en-GB" dirty="0"/>
              <a:t>it should be placed near the top of </a:t>
            </a:r>
            <a:r>
              <a:rPr lang="en-GB" dirty="0" smtClean="0"/>
              <a:t>that band</a:t>
            </a:r>
            <a:r>
              <a:rPr lang="en-GB" dirty="0"/>
              <a:t>. Where the learner’s work just meets </a:t>
            </a:r>
            <a:r>
              <a:rPr lang="en-GB" dirty="0" smtClean="0"/>
              <a:t>the statement</a:t>
            </a:r>
            <a:r>
              <a:rPr lang="en-GB" dirty="0"/>
              <a:t>, the lowest mark should be awarded.</a:t>
            </a:r>
          </a:p>
        </p:txBody>
      </p:sp>
    </p:spTree>
    <p:extLst>
      <p:ext uri="{BB962C8B-B14F-4D97-AF65-F5344CB8AC3E}">
        <p14:creationId xmlns:p14="http://schemas.microsoft.com/office/powerpoint/2010/main" val="49001164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
      <a:dk1>
        <a:srgbClr val="000000"/>
      </a:dk1>
      <a:lt1>
        <a:srgbClr val="FFFFFF"/>
      </a:lt1>
      <a:dk2>
        <a:srgbClr val="0033CC"/>
      </a:dk2>
      <a:lt2>
        <a:srgbClr val="FFFF99"/>
      </a:lt2>
      <a:accent1>
        <a:srgbClr val="FF9900"/>
      </a:accent1>
      <a:accent2>
        <a:srgbClr val="00FFFF"/>
      </a:accent2>
      <a:accent3>
        <a:srgbClr val="AAADE2"/>
      </a:accent3>
      <a:accent4>
        <a:srgbClr val="DADADA"/>
      </a:accent4>
      <a:accent5>
        <a:srgbClr val="FFCAAA"/>
      </a:accent5>
      <a:accent6>
        <a:srgbClr val="00E7E7"/>
      </a:accent6>
      <a:hlink>
        <a:srgbClr val="FF0000"/>
      </a:hlink>
      <a:folHlink>
        <a:srgbClr val="969696"/>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11114</TotalTime>
  <Words>4865</Words>
  <Application>Microsoft Office PowerPoint</Application>
  <PresentationFormat>On-screen Show (4:3)</PresentationFormat>
  <Paragraphs>268</Paragraphs>
  <Slides>59</Slides>
  <Notes>0</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Default Design</vt:lpstr>
      <vt:lpstr>OCR - H446 – A Level - Computer Science</vt:lpstr>
      <vt:lpstr>Starter:</vt:lpstr>
      <vt:lpstr>3.1. Analysis of the problem (10 marks): </vt:lpstr>
      <vt:lpstr>3.2 Design of the solution (15 marks): </vt:lpstr>
      <vt:lpstr>3.3 Developing the solution (25 marks): </vt:lpstr>
      <vt:lpstr>3.4 Evaluation (20 marks): </vt:lpstr>
      <vt:lpstr>Acceptable programming languages for the Programming project:</vt:lpstr>
      <vt:lpstr>Evidence Generation:</vt:lpstr>
      <vt:lpstr>Assessing Evidence:</vt:lpstr>
      <vt:lpstr>Assessment Criteria:</vt:lpstr>
      <vt:lpstr>Assessment Criteria:</vt:lpstr>
      <vt:lpstr>Assessment Criteria:</vt:lpstr>
      <vt:lpstr>Assessment Criteria:</vt:lpstr>
      <vt:lpstr>Advice on complexity in projects:</vt:lpstr>
      <vt:lpstr>Advice on complexity in projects:</vt:lpstr>
      <vt:lpstr>Advice on complexity in projects:</vt:lpstr>
      <vt:lpstr>Advice on complexity in projects:</vt:lpstr>
      <vt:lpstr>Advice on complexity in projects:</vt:lpstr>
      <vt:lpstr>Choice of project:</vt:lpstr>
      <vt:lpstr>Choice of project:</vt:lpstr>
      <vt:lpstr>Analysis of the problem:</vt:lpstr>
      <vt:lpstr>Analysis of the problem:</vt:lpstr>
      <vt:lpstr>Analysis of the problem:</vt:lpstr>
      <vt:lpstr>Analysis of the problem:</vt:lpstr>
      <vt:lpstr>Analysis of the problem:</vt:lpstr>
      <vt:lpstr>3.1. Analysis of the problem (10 marks): </vt:lpstr>
      <vt:lpstr>Assessment Criteria:</vt:lpstr>
      <vt:lpstr>Evidence:</vt:lpstr>
      <vt:lpstr>Evidence:</vt:lpstr>
      <vt:lpstr>Evidence:</vt:lpstr>
      <vt:lpstr>Evidence:</vt:lpstr>
      <vt:lpstr>Evidence:</vt:lpstr>
      <vt:lpstr>Design:</vt:lpstr>
      <vt:lpstr>Example:</vt:lpstr>
      <vt:lpstr>Example:</vt:lpstr>
      <vt:lpstr>Design:</vt:lpstr>
      <vt:lpstr>Example:</vt:lpstr>
      <vt:lpstr>3.2 Design of the solution (15 marks): </vt:lpstr>
      <vt:lpstr>Assessment Criteria:</vt:lpstr>
      <vt:lpstr>Evidence:</vt:lpstr>
      <vt:lpstr>Evidence:</vt:lpstr>
      <vt:lpstr>Evidence:</vt:lpstr>
      <vt:lpstr>Evidence:</vt:lpstr>
      <vt:lpstr>Development:</vt:lpstr>
      <vt:lpstr>Development:</vt:lpstr>
      <vt:lpstr>Example:</vt:lpstr>
      <vt:lpstr>Example:</vt:lpstr>
      <vt:lpstr>Example:</vt:lpstr>
      <vt:lpstr>3.3 Developing the solution (25 marks): </vt:lpstr>
      <vt:lpstr>Assessment Criteria:</vt:lpstr>
      <vt:lpstr>Evidence:</vt:lpstr>
      <vt:lpstr>Evidence:</vt:lpstr>
      <vt:lpstr>Evidence:</vt:lpstr>
      <vt:lpstr>Evaluation:</vt:lpstr>
      <vt:lpstr>Example:</vt:lpstr>
      <vt:lpstr>3.4 Evaluation (20 marks): </vt:lpstr>
      <vt:lpstr>Assessment Criteria:</vt:lpstr>
      <vt:lpstr>Evidence:</vt:lpstr>
      <vt:lpstr>Evidence: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7.2 Teacher resource 3</dc:title>
  <dc:creator>KS3 National Strategy</dc:creator>
  <cp:lastModifiedBy>Joseph Albanozzo</cp:lastModifiedBy>
  <cp:revision>1329</cp:revision>
  <cp:lastPrinted>2016-05-23T22:10:05Z</cp:lastPrinted>
  <dcterms:created xsi:type="dcterms:W3CDTF">2001-09-17T14:11:34Z</dcterms:created>
  <dcterms:modified xsi:type="dcterms:W3CDTF">2017-04-04T08:05:04Z</dcterms:modified>
</cp:coreProperties>
</file>